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7" r:id="rId4"/>
    <p:sldId id="257" r:id="rId5"/>
    <p:sldId id="258" r:id="rId6"/>
    <p:sldId id="259" r:id="rId7"/>
    <p:sldId id="260" r:id="rId8"/>
    <p:sldId id="261" r:id="rId9"/>
    <p:sldId id="371" r:id="rId10"/>
    <p:sldId id="262" r:id="rId11"/>
    <p:sldId id="263" r:id="rId12"/>
    <p:sldId id="278" r:id="rId13"/>
    <p:sldId id="265" r:id="rId14"/>
    <p:sldId id="266" r:id="rId15"/>
    <p:sldId id="279" r:id="rId16"/>
    <p:sldId id="267" r:id="rId17"/>
    <p:sldId id="268" r:id="rId18"/>
    <p:sldId id="319" r:id="rId19"/>
    <p:sldId id="345" r:id="rId20"/>
    <p:sldId id="269" r:id="rId21"/>
    <p:sldId id="403" r:id="rId22"/>
    <p:sldId id="404" r:id="rId23"/>
    <p:sldId id="300" r:id="rId24"/>
    <p:sldId id="270" r:id="rId25"/>
    <p:sldId id="271" r:id="rId26"/>
    <p:sldId id="272" r:id="rId27"/>
    <p:sldId id="273" r:id="rId28"/>
    <p:sldId id="274" r:id="rId29"/>
    <p:sldId id="309" r:id="rId30"/>
    <p:sldId id="275" r:id="rId31"/>
    <p:sldId id="336" r:id="rId32"/>
    <p:sldId id="280" r:id="rId33"/>
    <p:sldId id="314" r:id="rId34"/>
    <p:sldId id="370" r:id="rId35"/>
    <p:sldId id="315" r:id="rId36"/>
    <p:sldId id="316" r:id="rId37"/>
    <p:sldId id="313" r:id="rId38"/>
    <p:sldId id="364" r:id="rId39"/>
    <p:sldId id="343" r:id="rId40"/>
    <p:sldId id="344" r:id="rId41"/>
    <p:sldId id="368" r:id="rId42"/>
    <p:sldId id="276" r:id="rId43"/>
  </p:sldIdLst>
  <p:sldSz cx="9144000" cy="6858000" type="screen4x3"/>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9" d="100"/>
          <a:sy n="109" d="100"/>
        </p:scale>
        <p:origin x="1680"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gs" Target="tags/tag10.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9-09T10:58:20.711" idx="1">
    <p:pos x="10" y="10"/>
    <p:text/>
  </p:cm>
</p:cmLst>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1298203-7E40-4F2D-8BD8-E2989F08D609}" type="doc">
      <dgm:prSet loTypeId="urn:microsoft.com/office/officeart/2008/layout/VerticalCurvedList" loCatId="list" qsTypeId="urn:microsoft.com/office/officeart/2005/8/quickstyle/simple2" qsCatId="simple" csTypeId="urn:microsoft.com/office/officeart/2005/8/colors/accent0_3" csCatId="mainScheme" phldr="1"/>
      <dgm:spPr/>
      <dgm:t>
        <a:bodyPr/>
        <a:lstStyle/>
        <a:p>
          <a:endParaRPr lang="zh-CN" altLang="en-US"/>
        </a:p>
      </dgm:t>
    </dgm:pt>
    <dgm:pt modelId="{D8F646A5-D123-4E6A-9BDD-00C4B10AF75B}">
      <dgm:prSet custT="1"/>
      <dgm:spPr/>
      <dgm:t>
        <a:bodyPr/>
        <a:lstStyle/>
        <a:p>
          <a:pPr rtl="0"/>
          <a:r>
            <a:rPr lang="zh-CN" altLang="en-US" sz="3200" b="1" smtClean="0"/>
            <a:t>背景介绍</a:t>
          </a:r>
          <a:endParaRPr lang="zh-CN" altLang="en-US" sz="3200" b="1"/>
        </a:p>
      </dgm:t>
    </dgm:pt>
    <dgm:pt modelId="{D32C9856-22D2-4369-B2FE-E5E3A064D10A}" cxnId="{F1B20864-DC2F-4312-A4C2-7D893BB7143A}" type="parTrans">
      <dgm:prSet/>
      <dgm:spPr/>
      <dgm:t>
        <a:bodyPr/>
        <a:lstStyle/>
        <a:p>
          <a:endParaRPr lang="zh-CN" altLang="en-US" sz="2400" b="1"/>
        </a:p>
      </dgm:t>
    </dgm:pt>
    <dgm:pt modelId="{7C6599D8-D6E1-4534-9704-5F8D9AE1905C}" cxnId="{F1B20864-DC2F-4312-A4C2-7D893BB7143A}" type="sibTrans">
      <dgm:prSet/>
      <dgm:spPr/>
      <dgm:t>
        <a:bodyPr/>
        <a:lstStyle/>
        <a:p>
          <a:endParaRPr lang="zh-CN" altLang="en-US" sz="2400" b="1"/>
        </a:p>
      </dgm:t>
    </dgm:pt>
    <dgm:pt modelId="{9DF4F0ED-6D7A-4CCB-BAC2-C914410E8957}">
      <dgm:prSet custT="1"/>
      <dgm:spPr/>
      <dgm:t>
        <a:bodyPr/>
        <a:lstStyle/>
        <a:p>
          <a:pPr rtl="0"/>
          <a:r>
            <a:rPr lang="zh-CN" altLang="en-US" sz="3200" b="1" smtClean="0"/>
            <a:t>技术合同的种类</a:t>
          </a:r>
          <a:endParaRPr lang="zh-CN" altLang="en-US" sz="3200" b="1"/>
        </a:p>
      </dgm:t>
    </dgm:pt>
    <dgm:pt modelId="{116AE970-115B-4CFE-9376-A94235B72EBA}" cxnId="{D977899A-7544-4A4F-B692-63006D8D3BA5}" type="parTrans">
      <dgm:prSet/>
      <dgm:spPr/>
      <dgm:t>
        <a:bodyPr/>
        <a:lstStyle/>
        <a:p>
          <a:endParaRPr lang="zh-CN" altLang="en-US" sz="2400" b="1"/>
        </a:p>
      </dgm:t>
    </dgm:pt>
    <dgm:pt modelId="{FF311A26-357D-4C9D-B7DF-1AE9FABEAF09}" cxnId="{D977899A-7544-4A4F-B692-63006D8D3BA5}" type="sibTrans">
      <dgm:prSet/>
      <dgm:spPr/>
      <dgm:t>
        <a:bodyPr/>
        <a:lstStyle/>
        <a:p>
          <a:endParaRPr lang="zh-CN" altLang="en-US" sz="2400" b="1"/>
        </a:p>
      </dgm:t>
    </dgm:pt>
    <dgm:pt modelId="{A069A7B2-68E5-483E-8260-704D58684A38}">
      <dgm:prSet custT="1"/>
      <dgm:spPr/>
      <dgm:t>
        <a:bodyPr/>
        <a:lstStyle/>
        <a:p>
          <a:pPr rtl="0"/>
          <a:r>
            <a:rPr lang="zh-CN" altLang="en-US" sz="3200" b="1" dirty="0" smtClean="0"/>
            <a:t>横向科研项目办理流程</a:t>
          </a:r>
          <a:endParaRPr lang="zh-CN" altLang="en-US" sz="3200" b="1" dirty="0"/>
        </a:p>
      </dgm:t>
    </dgm:pt>
    <dgm:pt modelId="{AF069C75-CEA9-4F72-BE97-C99D724DB53E}" cxnId="{5272031F-B8E0-4640-830C-C050A0338A77}" type="parTrans">
      <dgm:prSet/>
      <dgm:spPr/>
      <dgm:t>
        <a:bodyPr/>
        <a:lstStyle/>
        <a:p>
          <a:endParaRPr lang="zh-CN" altLang="en-US" sz="2400" b="1"/>
        </a:p>
      </dgm:t>
    </dgm:pt>
    <dgm:pt modelId="{F99BF1CB-2A60-4C5C-B12F-CB8F7F965D77}" cxnId="{5272031F-B8E0-4640-830C-C050A0338A77}" type="sibTrans">
      <dgm:prSet/>
      <dgm:spPr/>
      <dgm:t>
        <a:bodyPr/>
        <a:lstStyle/>
        <a:p>
          <a:endParaRPr lang="zh-CN" altLang="en-US" sz="2400" b="1"/>
        </a:p>
      </dgm:t>
    </dgm:pt>
    <dgm:pt modelId="{2EEBD722-CEF0-4C0A-ACA0-931B293B105E}" type="pres">
      <dgm:prSet presAssocID="{D1298203-7E40-4F2D-8BD8-E2989F08D609}" presName="Name0" presStyleCnt="0">
        <dgm:presLayoutVars>
          <dgm:chMax val="7"/>
          <dgm:chPref val="7"/>
          <dgm:dir/>
        </dgm:presLayoutVars>
      </dgm:prSet>
      <dgm:spPr/>
    </dgm:pt>
    <dgm:pt modelId="{BB7F4A39-3AC9-45DC-A0D2-A2A2AF954054}" type="pres">
      <dgm:prSet presAssocID="{D1298203-7E40-4F2D-8BD8-E2989F08D609}" presName="Name1" presStyleCnt="0"/>
      <dgm:spPr/>
    </dgm:pt>
    <dgm:pt modelId="{D8E66945-F7D7-4234-80B3-E4141EF2BB41}" type="pres">
      <dgm:prSet presAssocID="{D1298203-7E40-4F2D-8BD8-E2989F08D609}" presName="cycle" presStyleCnt="0"/>
      <dgm:spPr/>
    </dgm:pt>
    <dgm:pt modelId="{C95CF122-EFF4-4D3F-B483-EE588E724702}" type="pres">
      <dgm:prSet presAssocID="{D1298203-7E40-4F2D-8BD8-E2989F08D609}" presName="srcNode" presStyleLbl="node1" presStyleIdx="0" presStyleCnt="3"/>
      <dgm:spPr/>
    </dgm:pt>
    <dgm:pt modelId="{973DC6FC-8FE1-4346-93D9-E0F612E17198}" type="pres">
      <dgm:prSet presAssocID="{D1298203-7E40-4F2D-8BD8-E2989F08D609}" presName="conn" presStyleLbl="parChTrans1D2" presStyleIdx="0" presStyleCnt="1"/>
      <dgm:spPr/>
    </dgm:pt>
    <dgm:pt modelId="{2091DD9D-9794-4756-9EF1-CC0D561C6940}" type="pres">
      <dgm:prSet presAssocID="{D1298203-7E40-4F2D-8BD8-E2989F08D609}" presName="extraNode" presStyleLbl="node1" presStyleIdx="0" presStyleCnt="3"/>
      <dgm:spPr/>
    </dgm:pt>
    <dgm:pt modelId="{CD0DAFA4-8B70-477D-B6F5-DDD1346478FD}" type="pres">
      <dgm:prSet presAssocID="{D1298203-7E40-4F2D-8BD8-E2989F08D609}" presName="dstNode" presStyleLbl="node1" presStyleIdx="0" presStyleCnt="3"/>
      <dgm:spPr/>
    </dgm:pt>
    <dgm:pt modelId="{BFE5DC66-E9FD-4C87-93CE-D4C0337C701C}" type="pres">
      <dgm:prSet presAssocID="{D8F646A5-D123-4E6A-9BDD-00C4B10AF75B}" presName="text_1" presStyleLbl="node1" presStyleIdx="0" presStyleCnt="3">
        <dgm:presLayoutVars>
          <dgm:bulletEnabled val="1"/>
        </dgm:presLayoutVars>
      </dgm:prSet>
      <dgm:spPr/>
    </dgm:pt>
    <dgm:pt modelId="{12924D81-8D67-4E3C-A557-6B5DD7B65F98}" type="pres">
      <dgm:prSet presAssocID="{D8F646A5-D123-4E6A-9BDD-00C4B10AF75B}" presName="accent_1" presStyleCnt="0"/>
      <dgm:spPr/>
    </dgm:pt>
    <dgm:pt modelId="{F078F177-0D99-47A3-8D8D-726BFBAA2296}" type="pres">
      <dgm:prSet presAssocID="{D8F646A5-D123-4E6A-9BDD-00C4B10AF75B}" presName="accentRepeatNode" presStyleLbl="solidFgAcc1" presStyleIdx="0" presStyleCnt="3"/>
      <dgm:spPr/>
    </dgm:pt>
    <dgm:pt modelId="{780A623D-AA16-453E-8E0D-B328D9B572E3}" type="pres">
      <dgm:prSet presAssocID="{9DF4F0ED-6D7A-4CCB-BAC2-C914410E8957}" presName="text_2" presStyleLbl="node1" presStyleIdx="1" presStyleCnt="3">
        <dgm:presLayoutVars>
          <dgm:bulletEnabled val="1"/>
        </dgm:presLayoutVars>
      </dgm:prSet>
      <dgm:spPr/>
    </dgm:pt>
    <dgm:pt modelId="{7C506FFD-5A24-4D33-AE55-A62AEE6CC5C3}" type="pres">
      <dgm:prSet presAssocID="{9DF4F0ED-6D7A-4CCB-BAC2-C914410E8957}" presName="accent_2" presStyleCnt="0"/>
      <dgm:spPr/>
    </dgm:pt>
    <dgm:pt modelId="{34BA21D1-5B87-4806-9471-B43CA64EEFA7}" type="pres">
      <dgm:prSet presAssocID="{9DF4F0ED-6D7A-4CCB-BAC2-C914410E8957}" presName="accentRepeatNode" presStyleLbl="solidFgAcc1" presStyleIdx="1" presStyleCnt="3"/>
      <dgm:spPr/>
    </dgm:pt>
    <dgm:pt modelId="{D9982738-A2BA-4FC4-B7AD-D4061B5E4B41}" type="pres">
      <dgm:prSet presAssocID="{A069A7B2-68E5-483E-8260-704D58684A38}" presName="text_3" presStyleLbl="node1" presStyleIdx="2" presStyleCnt="3">
        <dgm:presLayoutVars>
          <dgm:bulletEnabled val="1"/>
        </dgm:presLayoutVars>
      </dgm:prSet>
      <dgm:spPr/>
      <dgm:t>
        <a:bodyPr/>
        <a:lstStyle/>
        <a:p>
          <a:endParaRPr lang="zh-CN" altLang="en-US"/>
        </a:p>
      </dgm:t>
    </dgm:pt>
    <dgm:pt modelId="{BEC20501-690D-4942-A70A-957FC06CF0F3}" type="pres">
      <dgm:prSet presAssocID="{A069A7B2-68E5-483E-8260-704D58684A38}" presName="accent_3" presStyleCnt="0"/>
      <dgm:spPr/>
    </dgm:pt>
    <dgm:pt modelId="{06BA97F5-F316-4E8A-8054-E92C8AAFACAC}" type="pres">
      <dgm:prSet presAssocID="{A069A7B2-68E5-483E-8260-704D58684A38}" presName="accentRepeatNode" presStyleLbl="solidFgAcc1" presStyleIdx="2" presStyleCnt="3"/>
      <dgm:spPr/>
    </dgm:pt>
  </dgm:ptLst>
  <dgm:cxnLst>
    <dgm:cxn modelId="{C294880A-99AB-4EC5-A89A-6D86D27CDA2D}" type="presOf" srcId="{9DF4F0ED-6D7A-4CCB-BAC2-C914410E8957}" destId="{780A623D-AA16-453E-8E0D-B328D9B572E3}" srcOrd="0" destOrd="0" presId="urn:microsoft.com/office/officeart/2008/layout/VerticalCurvedList"/>
    <dgm:cxn modelId="{5272031F-B8E0-4640-830C-C050A0338A77}" srcId="{D1298203-7E40-4F2D-8BD8-E2989F08D609}" destId="{A069A7B2-68E5-483E-8260-704D58684A38}" srcOrd="2" destOrd="0" parTransId="{AF069C75-CEA9-4F72-BE97-C99D724DB53E}" sibTransId="{F99BF1CB-2A60-4C5C-B12F-CB8F7F965D77}"/>
    <dgm:cxn modelId="{E0049CF5-336B-4C1A-996A-4A554A31F9FB}" type="presOf" srcId="{D8F646A5-D123-4E6A-9BDD-00C4B10AF75B}" destId="{BFE5DC66-E9FD-4C87-93CE-D4C0337C701C}" srcOrd="0" destOrd="0" presId="urn:microsoft.com/office/officeart/2008/layout/VerticalCurvedList"/>
    <dgm:cxn modelId="{D149C2E5-C950-49BA-824B-1FB6521433D6}" type="presOf" srcId="{7C6599D8-D6E1-4534-9704-5F8D9AE1905C}" destId="{973DC6FC-8FE1-4346-93D9-E0F612E17198}" srcOrd="0" destOrd="0" presId="urn:microsoft.com/office/officeart/2008/layout/VerticalCurvedList"/>
    <dgm:cxn modelId="{F1B20864-DC2F-4312-A4C2-7D893BB7143A}" srcId="{D1298203-7E40-4F2D-8BD8-E2989F08D609}" destId="{D8F646A5-D123-4E6A-9BDD-00C4B10AF75B}" srcOrd="0" destOrd="0" parTransId="{D32C9856-22D2-4369-B2FE-E5E3A064D10A}" sibTransId="{7C6599D8-D6E1-4534-9704-5F8D9AE1905C}"/>
    <dgm:cxn modelId="{38F393B2-BDBA-436E-9AA5-F59DC63454E1}" type="presOf" srcId="{D1298203-7E40-4F2D-8BD8-E2989F08D609}" destId="{2EEBD722-CEF0-4C0A-ACA0-931B293B105E}" srcOrd="0" destOrd="0" presId="urn:microsoft.com/office/officeart/2008/layout/VerticalCurvedList"/>
    <dgm:cxn modelId="{D977899A-7544-4A4F-B692-63006D8D3BA5}" srcId="{D1298203-7E40-4F2D-8BD8-E2989F08D609}" destId="{9DF4F0ED-6D7A-4CCB-BAC2-C914410E8957}" srcOrd="1" destOrd="0" parTransId="{116AE970-115B-4CFE-9376-A94235B72EBA}" sibTransId="{FF311A26-357D-4C9D-B7DF-1AE9FABEAF09}"/>
    <dgm:cxn modelId="{2239F138-BEF7-47A9-A9AA-89A16E4C09D2}" type="presOf" srcId="{A069A7B2-68E5-483E-8260-704D58684A38}" destId="{D9982738-A2BA-4FC4-B7AD-D4061B5E4B41}" srcOrd="0" destOrd="0" presId="urn:microsoft.com/office/officeart/2008/layout/VerticalCurvedList"/>
    <dgm:cxn modelId="{C7691F86-EFAA-42E0-A15F-EFEF3281EC1E}" type="presParOf" srcId="{2EEBD722-CEF0-4C0A-ACA0-931B293B105E}" destId="{BB7F4A39-3AC9-45DC-A0D2-A2A2AF954054}" srcOrd="0" destOrd="0" presId="urn:microsoft.com/office/officeart/2008/layout/VerticalCurvedList"/>
    <dgm:cxn modelId="{91D49A4A-E2CF-4D2A-86A7-4E5ED2CCEA48}" type="presParOf" srcId="{BB7F4A39-3AC9-45DC-A0D2-A2A2AF954054}" destId="{D8E66945-F7D7-4234-80B3-E4141EF2BB41}" srcOrd="0" destOrd="0" presId="urn:microsoft.com/office/officeart/2008/layout/VerticalCurvedList"/>
    <dgm:cxn modelId="{1E4994AB-DE59-443B-82E3-9022CCF7D505}" type="presParOf" srcId="{D8E66945-F7D7-4234-80B3-E4141EF2BB41}" destId="{C95CF122-EFF4-4D3F-B483-EE588E724702}" srcOrd="0" destOrd="0" presId="urn:microsoft.com/office/officeart/2008/layout/VerticalCurvedList"/>
    <dgm:cxn modelId="{EE2C3C0E-3F90-47CD-9955-6513B9DCAF00}" type="presParOf" srcId="{D8E66945-F7D7-4234-80B3-E4141EF2BB41}" destId="{973DC6FC-8FE1-4346-93D9-E0F612E17198}" srcOrd="1" destOrd="0" presId="urn:microsoft.com/office/officeart/2008/layout/VerticalCurvedList"/>
    <dgm:cxn modelId="{1557E903-BD69-43C4-8834-E014CAB57E5D}" type="presParOf" srcId="{D8E66945-F7D7-4234-80B3-E4141EF2BB41}" destId="{2091DD9D-9794-4756-9EF1-CC0D561C6940}" srcOrd="2" destOrd="0" presId="urn:microsoft.com/office/officeart/2008/layout/VerticalCurvedList"/>
    <dgm:cxn modelId="{73F2FCE8-C4FE-48E3-885A-8C4A5151F1B0}" type="presParOf" srcId="{D8E66945-F7D7-4234-80B3-E4141EF2BB41}" destId="{CD0DAFA4-8B70-477D-B6F5-DDD1346478FD}" srcOrd="3" destOrd="0" presId="urn:microsoft.com/office/officeart/2008/layout/VerticalCurvedList"/>
    <dgm:cxn modelId="{171EF61F-68E8-40A2-BFFD-5A95C0D903C9}" type="presParOf" srcId="{BB7F4A39-3AC9-45DC-A0D2-A2A2AF954054}" destId="{BFE5DC66-E9FD-4C87-93CE-D4C0337C701C}" srcOrd="1" destOrd="0" presId="urn:microsoft.com/office/officeart/2008/layout/VerticalCurvedList"/>
    <dgm:cxn modelId="{5D62D2CD-9F54-4FD0-BA13-F962685D96F3}" type="presParOf" srcId="{BB7F4A39-3AC9-45DC-A0D2-A2A2AF954054}" destId="{12924D81-8D67-4E3C-A557-6B5DD7B65F98}" srcOrd="2" destOrd="0" presId="urn:microsoft.com/office/officeart/2008/layout/VerticalCurvedList"/>
    <dgm:cxn modelId="{E68A7026-C676-4AA1-86C8-350F1A55C4C3}" type="presParOf" srcId="{12924D81-8D67-4E3C-A557-6B5DD7B65F98}" destId="{F078F177-0D99-47A3-8D8D-726BFBAA2296}" srcOrd="0" destOrd="0" presId="urn:microsoft.com/office/officeart/2008/layout/VerticalCurvedList"/>
    <dgm:cxn modelId="{0C84FC2C-D910-4808-B018-2ED446279DC8}" type="presParOf" srcId="{BB7F4A39-3AC9-45DC-A0D2-A2A2AF954054}" destId="{780A623D-AA16-453E-8E0D-B328D9B572E3}" srcOrd="3" destOrd="0" presId="urn:microsoft.com/office/officeart/2008/layout/VerticalCurvedList"/>
    <dgm:cxn modelId="{DAEE3EA8-5C5B-44BF-A631-DB84A2A88F9B}" type="presParOf" srcId="{BB7F4A39-3AC9-45DC-A0D2-A2A2AF954054}" destId="{7C506FFD-5A24-4D33-AE55-A62AEE6CC5C3}" srcOrd="4" destOrd="0" presId="urn:microsoft.com/office/officeart/2008/layout/VerticalCurvedList"/>
    <dgm:cxn modelId="{49E12B5E-1E47-4353-86A3-DEE8F02C10C0}" type="presParOf" srcId="{7C506FFD-5A24-4D33-AE55-A62AEE6CC5C3}" destId="{34BA21D1-5B87-4806-9471-B43CA64EEFA7}" srcOrd="0" destOrd="0" presId="urn:microsoft.com/office/officeart/2008/layout/VerticalCurvedList"/>
    <dgm:cxn modelId="{CA7E39FB-2781-46C2-9CC1-0C3CE21233ED}" type="presParOf" srcId="{BB7F4A39-3AC9-45DC-A0D2-A2A2AF954054}" destId="{D9982738-A2BA-4FC4-B7AD-D4061B5E4B41}" srcOrd="5" destOrd="0" presId="urn:microsoft.com/office/officeart/2008/layout/VerticalCurvedList"/>
    <dgm:cxn modelId="{52F60E19-7B0C-4D1A-A2E8-576390CB9011}" type="presParOf" srcId="{BB7F4A39-3AC9-45DC-A0D2-A2A2AF954054}" destId="{BEC20501-690D-4942-A70A-957FC06CF0F3}" srcOrd="6" destOrd="0" presId="urn:microsoft.com/office/officeart/2008/layout/VerticalCurvedList"/>
    <dgm:cxn modelId="{102C63B0-6470-405B-9660-0C14FA66B89D}" type="presParOf" srcId="{BEC20501-690D-4942-A70A-957FC06CF0F3}" destId="{06BA97F5-F316-4E8A-8054-E92C8AAFACAC}" srcOrd="0" destOrd="0" presId="urn:microsoft.com/office/officeart/2008/layout/VerticalCurv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BE4D4D-A672-4189-9009-192BB8B4E774}" type="doc">
      <dgm:prSet loTypeId="urn:microsoft.com/office/officeart/2005/8/layout/list1" loCatId="list" qsTypeId="urn:microsoft.com/office/officeart/2005/8/quickstyle/simple2" qsCatId="simple" csTypeId="urn:microsoft.com/office/officeart/2005/8/colors/accent0_3" csCatId="mainScheme"/>
      <dgm:spPr/>
      <dgm:t>
        <a:bodyPr/>
        <a:lstStyle/>
        <a:p>
          <a:endParaRPr lang="zh-CN" altLang="en-US"/>
        </a:p>
      </dgm:t>
    </dgm:pt>
    <dgm:pt modelId="{0B5C2543-4AFE-465E-B4AB-66C616294CFD}">
      <dgm:prSet custT="1"/>
      <dgm:spPr/>
      <dgm:t>
        <a:bodyPr/>
        <a:lstStyle/>
        <a:p>
          <a:pPr rtl="0"/>
          <a:r>
            <a:rPr lang="en-US" sz="2000" b="1" smtClean="0"/>
            <a:t>1.</a:t>
          </a:r>
          <a:r>
            <a:rPr lang="zh-CN" sz="2000" b="1" smtClean="0"/>
            <a:t>技术服务合同</a:t>
          </a:r>
          <a:endParaRPr lang="zh-CN" sz="2000" b="1"/>
        </a:p>
      </dgm:t>
    </dgm:pt>
    <dgm:pt modelId="{7F9F25BC-5463-4911-A62B-2DD750E113BB}" cxnId="{A3DC24F0-4916-43A1-A012-7B99C2C5CDBA}" type="parTrans">
      <dgm:prSet/>
      <dgm:spPr/>
      <dgm:t>
        <a:bodyPr/>
        <a:lstStyle/>
        <a:p>
          <a:endParaRPr lang="zh-CN" altLang="en-US" sz="2000" b="1"/>
        </a:p>
      </dgm:t>
    </dgm:pt>
    <dgm:pt modelId="{7D7958D0-4087-45B9-B6EB-D31015F3BB47}" cxnId="{A3DC24F0-4916-43A1-A012-7B99C2C5CDBA}" type="sibTrans">
      <dgm:prSet/>
      <dgm:spPr/>
      <dgm:t>
        <a:bodyPr/>
        <a:lstStyle/>
        <a:p>
          <a:endParaRPr lang="zh-CN" altLang="en-US" sz="2000" b="1"/>
        </a:p>
      </dgm:t>
    </dgm:pt>
    <dgm:pt modelId="{70BCFB9B-0EEF-4365-97D4-7B01921C7FE4}">
      <dgm:prSet custT="1"/>
      <dgm:spPr/>
      <dgm:t>
        <a:bodyPr/>
        <a:lstStyle/>
        <a:p>
          <a:pPr rtl="0"/>
          <a:r>
            <a:rPr lang="en-US" sz="2000" b="1" dirty="0" smtClean="0"/>
            <a:t>2.</a:t>
          </a:r>
          <a:r>
            <a:rPr lang="zh-CN" sz="2000" b="1" dirty="0" smtClean="0"/>
            <a:t>技术开发（合作）或（委托）合同</a:t>
          </a:r>
          <a:endParaRPr lang="zh-CN" sz="2000" b="1" dirty="0"/>
        </a:p>
      </dgm:t>
    </dgm:pt>
    <dgm:pt modelId="{EBA6EE5D-3DEE-4C0F-946D-CB791CFB72B3}" cxnId="{CCA41B94-853F-4FB6-925E-4DC63F852FE7}" type="parTrans">
      <dgm:prSet/>
      <dgm:spPr/>
      <dgm:t>
        <a:bodyPr/>
        <a:lstStyle/>
        <a:p>
          <a:endParaRPr lang="zh-CN" altLang="en-US" sz="2000" b="1"/>
        </a:p>
      </dgm:t>
    </dgm:pt>
    <dgm:pt modelId="{CCFCB8A4-0BEE-4D27-ADD5-8F567E219270}" cxnId="{CCA41B94-853F-4FB6-925E-4DC63F852FE7}" type="sibTrans">
      <dgm:prSet/>
      <dgm:spPr/>
      <dgm:t>
        <a:bodyPr/>
        <a:lstStyle/>
        <a:p>
          <a:endParaRPr lang="zh-CN" altLang="en-US" sz="2000" b="1"/>
        </a:p>
      </dgm:t>
    </dgm:pt>
    <dgm:pt modelId="{07A8B5B9-C3C5-4ADD-9E0C-43E9D02A646E}">
      <dgm:prSet custT="1"/>
      <dgm:spPr/>
      <dgm:t>
        <a:bodyPr/>
        <a:lstStyle/>
        <a:p>
          <a:pPr rtl="0"/>
          <a:r>
            <a:rPr lang="en-US" sz="2000" b="1" smtClean="0"/>
            <a:t>3.</a:t>
          </a:r>
          <a:r>
            <a:rPr lang="zh-CN" sz="2000" b="1" smtClean="0"/>
            <a:t>技术咨询合同</a:t>
          </a:r>
          <a:endParaRPr lang="zh-CN" sz="2000" b="1"/>
        </a:p>
      </dgm:t>
    </dgm:pt>
    <dgm:pt modelId="{3EA0F674-8542-4E9E-B515-EC4BC1D7EC8D}" cxnId="{20385D75-0FAD-48C8-AC45-DA62F74665D7}" type="parTrans">
      <dgm:prSet/>
      <dgm:spPr/>
      <dgm:t>
        <a:bodyPr/>
        <a:lstStyle/>
        <a:p>
          <a:endParaRPr lang="zh-CN" altLang="en-US" sz="2000" b="1"/>
        </a:p>
      </dgm:t>
    </dgm:pt>
    <dgm:pt modelId="{E8421534-EE4B-42AE-B4A9-ADCA4AE7302B}" cxnId="{20385D75-0FAD-48C8-AC45-DA62F74665D7}" type="sibTrans">
      <dgm:prSet/>
      <dgm:spPr/>
      <dgm:t>
        <a:bodyPr/>
        <a:lstStyle/>
        <a:p>
          <a:endParaRPr lang="zh-CN" altLang="en-US" sz="2000" b="1"/>
        </a:p>
      </dgm:t>
    </dgm:pt>
    <dgm:pt modelId="{48483084-5021-4E33-99B9-FBD16C24D4B3}">
      <dgm:prSet custT="1"/>
      <dgm:spPr/>
      <dgm:t>
        <a:bodyPr/>
        <a:lstStyle/>
        <a:p>
          <a:pPr rtl="0"/>
          <a:r>
            <a:rPr lang="en-US" sz="2000" b="1" smtClean="0"/>
            <a:t>4.</a:t>
          </a:r>
          <a:r>
            <a:rPr lang="zh-CN" sz="2000" b="1" smtClean="0"/>
            <a:t>技术转让（专利权）或（技术秘密）合同</a:t>
          </a:r>
          <a:endParaRPr lang="zh-CN" sz="2000" b="1"/>
        </a:p>
      </dgm:t>
    </dgm:pt>
    <dgm:pt modelId="{9D6947CD-3E3D-4ECB-AC80-B0E6998EB904}" cxnId="{E76CBD70-097D-4CD9-969B-D596C5435C2F}" type="parTrans">
      <dgm:prSet/>
      <dgm:spPr/>
      <dgm:t>
        <a:bodyPr/>
        <a:lstStyle/>
        <a:p>
          <a:endParaRPr lang="zh-CN" altLang="en-US" sz="2000" b="1"/>
        </a:p>
      </dgm:t>
    </dgm:pt>
    <dgm:pt modelId="{FCDEFBA8-2091-4F81-AD47-657A881D6E91}" cxnId="{E76CBD70-097D-4CD9-969B-D596C5435C2F}" type="sibTrans">
      <dgm:prSet/>
      <dgm:spPr/>
      <dgm:t>
        <a:bodyPr/>
        <a:lstStyle/>
        <a:p>
          <a:endParaRPr lang="zh-CN" altLang="en-US" sz="2000" b="1"/>
        </a:p>
      </dgm:t>
    </dgm:pt>
    <dgm:pt modelId="{268B5EF4-34FA-47A6-86BE-F9474E3C840D}">
      <dgm:prSet custT="1"/>
      <dgm:spPr/>
      <dgm:t>
        <a:bodyPr/>
        <a:lstStyle/>
        <a:p>
          <a:pPr rtl="0"/>
          <a:r>
            <a:rPr lang="en-US" sz="2000" b="1" smtClean="0"/>
            <a:t>5.</a:t>
          </a:r>
          <a:r>
            <a:rPr lang="zh-CN" sz="2000" b="1" smtClean="0"/>
            <a:t>技术许可合同</a:t>
          </a:r>
          <a:endParaRPr lang="zh-CN" sz="2000" b="1"/>
        </a:p>
      </dgm:t>
    </dgm:pt>
    <dgm:pt modelId="{AB35FA37-19AE-46A4-BBF1-060827A17326}" cxnId="{F7EC8483-F0AC-457E-81DD-FC1723795B62}" type="parTrans">
      <dgm:prSet/>
      <dgm:spPr/>
      <dgm:t>
        <a:bodyPr/>
        <a:lstStyle/>
        <a:p>
          <a:endParaRPr lang="zh-CN" altLang="en-US" sz="2000" b="1"/>
        </a:p>
      </dgm:t>
    </dgm:pt>
    <dgm:pt modelId="{7518F20C-A7F5-4AA3-A8A2-CFB2619AFB4D}" cxnId="{F7EC8483-F0AC-457E-81DD-FC1723795B62}" type="sibTrans">
      <dgm:prSet/>
      <dgm:spPr/>
      <dgm:t>
        <a:bodyPr/>
        <a:lstStyle/>
        <a:p>
          <a:endParaRPr lang="zh-CN" altLang="en-US" sz="2000" b="1"/>
        </a:p>
      </dgm:t>
    </dgm:pt>
    <dgm:pt modelId="{A09CB122-86FE-4BAB-9ECF-B705E7EADE6E}" type="pres">
      <dgm:prSet presAssocID="{7FBE4D4D-A672-4189-9009-192BB8B4E774}" presName="linear" presStyleCnt="0">
        <dgm:presLayoutVars>
          <dgm:dir/>
          <dgm:animLvl val="lvl"/>
          <dgm:resizeHandles val="exact"/>
        </dgm:presLayoutVars>
      </dgm:prSet>
      <dgm:spPr/>
    </dgm:pt>
    <dgm:pt modelId="{3D83718F-DCD8-4A6D-AD45-EA1B8CE9A170}" type="pres">
      <dgm:prSet presAssocID="{0B5C2543-4AFE-465E-B4AB-66C616294CFD}" presName="parentLin" presStyleCnt="0"/>
      <dgm:spPr/>
    </dgm:pt>
    <dgm:pt modelId="{2BC6CD90-B5A3-4579-9E7F-EFE68259F316}" type="pres">
      <dgm:prSet presAssocID="{0B5C2543-4AFE-465E-B4AB-66C616294CFD}" presName="parentLeftMargin" presStyleLbl="node1" presStyleIdx="0" presStyleCnt="5"/>
      <dgm:spPr/>
    </dgm:pt>
    <dgm:pt modelId="{2B533740-4643-4683-AC79-887B4060D777}" type="pres">
      <dgm:prSet presAssocID="{0B5C2543-4AFE-465E-B4AB-66C616294CFD}" presName="parentText" presStyleLbl="node1" presStyleIdx="0" presStyleCnt="5">
        <dgm:presLayoutVars>
          <dgm:chMax val="0"/>
          <dgm:bulletEnabled val="1"/>
        </dgm:presLayoutVars>
      </dgm:prSet>
      <dgm:spPr/>
    </dgm:pt>
    <dgm:pt modelId="{EB85A3C4-FF78-4C6B-BF75-239C4217FB72}" type="pres">
      <dgm:prSet presAssocID="{0B5C2543-4AFE-465E-B4AB-66C616294CFD}" presName="negativeSpace" presStyleCnt="0"/>
      <dgm:spPr/>
    </dgm:pt>
    <dgm:pt modelId="{02A7CE49-9917-4DB3-984B-81A01C51FF5C}" type="pres">
      <dgm:prSet presAssocID="{0B5C2543-4AFE-465E-B4AB-66C616294CFD}" presName="childText" presStyleLbl="conFgAcc1" presStyleIdx="0" presStyleCnt="5">
        <dgm:presLayoutVars>
          <dgm:bulletEnabled val="1"/>
        </dgm:presLayoutVars>
      </dgm:prSet>
      <dgm:spPr/>
    </dgm:pt>
    <dgm:pt modelId="{3DB0C3A8-BCE9-42E5-9995-8E4F9399F3D0}" type="pres">
      <dgm:prSet presAssocID="{7D7958D0-4087-45B9-B6EB-D31015F3BB47}" presName="spaceBetweenRectangles" presStyleCnt="0"/>
      <dgm:spPr/>
    </dgm:pt>
    <dgm:pt modelId="{CEC4495A-2C8E-4BD3-8CB0-7A4417F9DD43}" type="pres">
      <dgm:prSet presAssocID="{70BCFB9B-0EEF-4365-97D4-7B01921C7FE4}" presName="parentLin" presStyleCnt="0"/>
      <dgm:spPr/>
    </dgm:pt>
    <dgm:pt modelId="{B3CCE845-B2BE-41D8-8730-D5712C22EC41}" type="pres">
      <dgm:prSet presAssocID="{70BCFB9B-0EEF-4365-97D4-7B01921C7FE4}" presName="parentLeftMargin" presStyleLbl="node1" presStyleIdx="0" presStyleCnt="5"/>
      <dgm:spPr/>
    </dgm:pt>
    <dgm:pt modelId="{F5A9A95E-7DA8-4583-AB53-74BAF2A20D86}" type="pres">
      <dgm:prSet presAssocID="{70BCFB9B-0EEF-4365-97D4-7B01921C7FE4}" presName="parentText" presStyleLbl="node1" presStyleIdx="1" presStyleCnt="5">
        <dgm:presLayoutVars>
          <dgm:chMax val="0"/>
          <dgm:bulletEnabled val="1"/>
        </dgm:presLayoutVars>
      </dgm:prSet>
      <dgm:spPr/>
    </dgm:pt>
    <dgm:pt modelId="{06704547-F594-4015-81A9-DBD98A9116F2}" type="pres">
      <dgm:prSet presAssocID="{70BCFB9B-0EEF-4365-97D4-7B01921C7FE4}" presName="negativeSpace" presStyleCnt="0"/>
      <dgm:spPr/>
    </dgm:pt>
    <dgm:pt modelId="{98CCEF33-C776-4BAA-88B6-1DA701708FBB}" type="pres">
      <dgm:prSet presAssocID="{70BCFB9B-0EEF-4365-97D4-7B01921C7FE4}" presName="childText" presStyleLbl="conFgAcc1" presStyleIdx="1" presStyleCnt="5">
        <dgm:presLayoutVars>
          <dgm:bulletEnabled val="1"/>
        </dgm:presLayoutVars>
      </dgm:prSet>
      <dgm:spPr/>
    </dgm:pt>
    <dgm:pt modelId="{4ECEFEE9-6821-4D24-B3B2-1437EDCC9AAC}" type="pres">
      <dgm:prSet presAssocID="{CCFCB8A4-0BEE-4D27-ADD5-8F567E219270}" presName="spaceBetweenRectangles" presStyleCnt="0"/>
      <dgm:spPr/>
    </dgm:pt>
    <dgm:pt modelId="{45363182-716B-4EEE-8415-3D140CDB8103}" type="pres">
      <dgm:prSet presAssocID="{07A8B5B9-C3C5-4ADD-9E0C-43E9D02A646E}" presName="parentLin" presStyleCnt="0"/>
      <dgm:spPr/>
    </dgm:pt>
    <dgm:pt modelId="{39541F54-DEED-4BCD-98C1-1F30C248CB51}" type="pres">
      <dgm:prSet presAssocID="{07A8B5B9-C3C5-4ADD-9E0C-43E9D02A646E}" presName="parentLeftMargin" presStyleLbl="node1" presStyleIdx="1" presStyleCnt="5"/>
      <dgm:spPr/>
    </dgm:pt>
    <dgm:pt modelId="{C8D088E0-114F-4933-9C09-3A098C3109C0}" type="pres">
      <dgm:prSet presAssocID="{07A8B5B9-C3C5-4ADD-9E0C-43E9D02A646E}" presName="parentText" presStyleLbl="node1" presStyleIdx="2" presStyleCnt="5">
        <dgm:presLayoutVars>
          <dgm:chMax val="0"/>
          <dgm:bulletEnabled val="1"/>
        </dgm:presLayoutVars>
      </dgm:prSet>
      <dgm:spPr/>
    </dgm:pt>
    <dgm:pt modelId="{E39E77F7-5AC2-4431-A033-1F1853FC8D83}" type="pres">
      <dgm:prSet presAssocID="{07A8B5B9-C3C5-4ADD-9E0C-43E9D02A646E}" presName="negativeSpace" presStyleCnt="0"/>
      <dgm:spPr/>
    </dgm:pt>
    <dgm:pt modelId="{558A0464-D3EF-4155-8ED8-BCD9241B4194}" type="pres">
      <dgm:prSet presAssocID="{07A8B5B9-C3C5-4ADD-9E0C-43E9D02A646E}" presName="childText" presStyleLbl="conFgAcc1" presStyleIdx="2" presStyleCnt="5">
        <dgm:presLayoutVars>
          <dgm:bulletEnabled val="1"/>
        </dgm:presLayoutVars>
      </dgm:prSet>
      <dgm:spPr/>
    </dgm:pt>
    <dgm:pt modelId="{BC5A22F2-80E0-476A-AA09-CF598B7EEBB8}" type="pres">
      <dgm:prSet presAssocID="{E8421534-EE4B-42AE-B4A9-ADCA4AE7302B}" presName="spaceBetweenRectangles" presStyleCnt="0"/>
      <dgm:spPr/>
    </dgm:pt>
    <dgm:pt modelId="{9438B086-EC99-4F52-9F52-3469A693BCE8}" type="pres">
      <dgm:prSet presAssocID="{48483084-5021-4E33-99B9-FBD16C24D4B3}" presName="parentLin" presStyleCnt="0"/>
      <dgm:spPr/>
    </dgm:pt>
    <dgm:pt modelId="{7D20BD5B-8CA3-4B46-AC02-94308E87F8CB}" type="pres">
      <dgm:prSet presAssocID="{48483084-5021-4E33-99B9-FBD16C24D4B3}" presName="parentLeftMargin" presStyleLbl="node1" presStyleIdx="2" presStyleCnt="5"/>
      <dgm:spPr/>
    </dgm:pt>
    <dgm:pt modelId="{2E69EB34-06A7-43E0-AD2F-ECFA1BEA9450}" type="pres">
      <dgm:prSet presAssocID="{48483084-5021-4E33-99B9-FBD16C24D4B3}" presName="parentText" presStyleLbl="node1" presStyleIdx="3" presStyleCnt="5">
        <dgm:presLayoutVars>
          <dgm:chMax val="0"/>
          <dgm:bulletEnabled val="1"/>
        </dgm:presLayoutVars>
      </dgm:prSet>
      <dgm:spPr/>
    </dgm:pt>
    <dgm:pt modelId="{3326C265-5F34-47AD-A6BF-72BF21C6820E}" type="pres">
      <dgm:prSet presAssocID="{48483084-5021-4E33-99B9-FBD16C24D4B3}" presName="negativeSpace" presStyleCnt="0"/>
      <dgm:spPr/>
    </dgm:pt>
    <dgm:pt modelId="{6D991BB3-34C4-4C64-8CB1-178AACAD3946}" type="pres">
      <dgm:prSet presAssocID="{48483084-5021-4E33-99B9-FBD16C24D4B3}" presName="childText" presStyleLbl="conFgAcc1" presStyleIdx="3" presStyleCnt="5">
        <dgm:presLayoutVars>
          <dgm:bulletEnabled val="1"/>
        </dgm:presLayoutVars>
      </dgm:prSet>
      <dgm:spPr/>
    </dgm:pt>
    <dgm:pt modelId="{CFA74CC3-EFE5-4AB0-96EF-EA25BF413CBE}" type="pres">
      <dgm:prSet presAssocID="{FCDEFBA8-2091-4F81-AD47-657A881D6E91}" presName="spaceBetweenRectangles" presStyleCnt="0"/>
      <dgm:spPr/>
    </dgm:pt>
    <dgm:pt modelId="{6E03AA71-CA00-4ED7-871B-387D46B7EE8D}" type="pres">
      <dgm:prSet presAssocID="{268B5EF4-34FA-47A6-86BE-F9474E3C840D}" presName="parentLin" presStyleCnt="0"/>
      <dgm:spPr/>
    </dgm:pt>
    <dgm:pt modelId="{EAD942DA-14E0-4B8C-A832-8088A1A83AF3}" type="pres">
      <dgm:prSet presAssocID="{268B5EF4-34FA-47A6-86BE-F9474E3C840D}" presName="parentLeftMargin" presStyleLbl="node1" presStyleIdx="3" presStyleCnt="5"/>
      <dgm:spPr/>
    </dgm:pt>
    <dgm:pt modelId="{D4A588F4-C857-4CA5-8B22-85E799220A6D}" type="pres">
      <dgm:prSet presAssocID="{268B5EF4-34FA-47A6-86BE-F9474E3C840D}" presName="parentText" presStyleLbl="node1" presStyleIdx="4" presStyleCnt="5">
        <dgm:presLayoutVars>
          <dgm:chMax val="0"/>
          <dgm:bulletEnabled val="1"/>
        </dgm:presLayoutVars>
      </dgm:prSet>
      <dgm:spPr/>
    </dgm:pt>
    <dgm:pt modelId="{E5879C13-B002-4EE7-BDD4-F6289A829FCD}" type="pres">
      <dgm:prSet presAssocID="{268B5EF4-34FA-47A6-86BE-F9474E3C840D}" presName="negativeSpace" presStyleCnt="0"/>
      <dgm:spPr/>
    </dgm:pt>
    <dgm:pt modelId="{104045F4-1081-4CF6-874C-68C473B339D4}" type="pres">
      <dgm:prSet presAssocID="{268B5EF4-34FA-47A6-86BE-F9474E3C840D}" presName="childText" presStyleLbl="conFgAcc1" presStyleIdx="4" presStyleCnt="5">
        <dgm:presLayoutVars>
          <dgm:bulletEnabled val="1"/>
        </dgm:presLayoutVars>
      </dgm:prSet>
      <dgm:spPr/>
    </dgm:pt>
  </dgm:ptLst>
  <dgm:cxnLst>
    <dgm:cxn modelId="{DA43AFC0-C4BE-4C34-8540-552325E89FE0}" type="presOf" srcId="{07A8B5B9-C3C5-4ADD-9E0C-43E9D02A646E}" destId="{C8D088E0-114F-4933-9C09-3A098C3109C0}" srcOrd="1" destOrd="0" presId="urn:microsoft.com/office/officeart/2005/8/layout/list1"/>
    <dgm:cxn modelId="{A3DC24F0-4916-43A1-A012-7B99C2C5CDBA}" srcId="{7FBE4D4D-A672-4189-9009-192BB8B4E774}" destId="{0B5C2543-4AFE-465E-B4AB-66C616294CFD}" srcOrd="0" destOrd="0" parTransId="{7F9F25BC-5463-4911-A62B-2DD750E113BB}" sibTransId="{7D7958D0-4087-45B9-B6EB-D31015F3BB47}"/>
    <dgm:cxn modelId="{D554C889-4E66-41AB-960F-AEF87C144EAA}" type="presOf" srcId="{268B5EF4-34FA-47A6-86BE-F9474E3C840D}" destId="{EAD942DA-14E0-4B8C-A832-8088A1A83AF3}" srcOrd="0" destOrd="0" presId="urn:microsoft.com/office/officeart/2005/8/layout/list1"/>
    <dgm:cxn modelId="{23CE1D25-8F20-4A31-AF1E-D5B6A227FFB2}" type="presOf" srcId="{0B5C2543-4AFE-465E-B4AB-66C616294CFD}" destId="{2BC6CD90-B5A3-4579-9E7F-EFE68259F316}" srcOrd="0" destOrd="0" presId="urn:microsoft.com/office/officeart/2005/8/layout/list1"/>
    <dgm:cxn modelId="{BD1C69C6-AD61-431E-B598-2F84A257573C}" type="presOf" srcId="{0B5C2543-4AFE-465E-B4AB-66C616294CFD}" destId="{2B533740-4643-4683-AC79-887B4060D777}" srcOrd="1" destOrd="0" presId="urn:microsoft.com/office/officeart/2005/8/layout/list1"/>
    <dgm:cxn modelId="{E31FD10C-9627-49DB-B5AB-132A53EA7383}" type="presOf" srcId="{07A8B5B9-C3C5-4ADD-9E0C-43E9D02A646E}" destId="{39541F54-DEED-4BCD-98C1-1F30C248CB51}" srcOrd="0" destOrd="0" presId="urn:microsoft.com/office/officeart/2005/8/layout/list1"/>
    <dgm:cxn modelId="{173E7813-20E1-4F69-8084-AEF7E31EE477}" type="presOf" srcId="{48483084-5021-4E33-99B9-FBD16C24D4B3}" destId="{7D20BD5B-8CA3-4B46-AC02-94308E87F8CB}" srcOrd="0" destOrd="0" presId="urn:microsoft.com/office/officeart/2005/8/layout/list1"/>
    <dgm:cxn modelId="{DAE3C7AE-2B26-4FFD-B035-7FB0F490909C}" type="presOf" srcId="{70BCFB9B-0EEF-4365-97D4-7B01921C7FE4}" destId="{B3CCE845-B2BE-41D8-8730-D5712C22EC41}" srcOrd="0" destOrd="0" presId="urn:microsoft.com/office/officeart/2005/8/layout/list1"/>
    <dgm:cxn modelId="{CCA41B94-853F-4FB6-925E-4DC63F852FE7}" srcId="{7FBE4D4D-A672-4189-9009-192BB8B4E774}" destId="{70BCFB9B-0EEF-4365-97D4-7B01921C7FE4}" srcOrd="1" destOrd="0" parTransId="{EBA6EE5D-3DEE-4C0F-946D-CB791CFB72B3}" sibTransId="{CCFCB8A4-0BEE-4D27-ADD5-8F567E219270}"/>
    <dgm:cxn modelId="{20385D75-0FAD-48C8-AC45-DA62F74665D7}" srcId="{7FBE4D4D-A672-4189-9009-192BB8B4E774}" destId="{07A8B5B9-C3C5-4ADD-9E0C-43E9D02A646E}" srcOrd="2" destOrd="0" parTransId="{3EA0F674-8542-4E9E-B515-EC4BC1D7EC8D}" sibTransId="{E8421534-EE4B-42AE-B4A9-ADCA4AE7302B}"/>
    <dgm:cxn modelId="{A48CC0DB-E97C-49B2-AB40-2925A7058EA3}" type="presOf" srcId="{48483084-5021-4E33-99B9-FBD16C24D4B3}" destId="{2E69EB34-06A7-43E0-AD2F-ECFA1BEA9450}" srcOrd="1" destOrd="0" presId="urn:microsoft.com/office/officeart/2005/8/layout/list1"/>
    <dgm:cxn modelId="{D17A68DC-5B95-41BF-AE50-5BAC5CE619DC}" type="presOf" srcId="{70BCFB9B-0EEF-4365-97D4-7B01921C7FE4}" destId="{F5A9A95E-7DA8-4583-AB53-74BAF2A20D86}" srcOrd="1" destOrd="0" presId="urn:microsoft.com/office/officeart/2005/8/layout/list1"/>
    <dgm:cxn modelId="{E76CBD70-097D-4CD9-969B-D596C5435C2F}" srcId="{7FBE4D4D-A672-4189-9009-192BB8B4E774}" destId="{48483084-5021-4E33-99B9-FBD16C24D4B3}" srcOrd="3" destOrd="0" parTransId="{9D6947CD-3E3D-4ECB-AC80-B0E6998EB904}" sibTransId="{FCDEFBA8-2091-4F81-AD47-657A881D6E91}"/>
    <dgm:cxn modelId="{88BD8955-B969-4657-B904-371CEB2CC60C}" type="presOf" srcId="{7FBE4D4D-A672-4189-9009-192BB8B4E774}" destId="{A09CB122-86FE-4BAB-9ECF-B705E7EADE6E}" srcOrd="0" destOrd="0" presId="urn:microsoft.com/office/officeart/2005/8/layout/list1"/>
    <dgm:cxn modelId="{F7EC8483-F0AC-457E-81DD-FC1723795B62}" srcId="{7FBE4D4D-A672-4189-9009-192BB8B4E774}" destId="{268B5EF4-34FA-47A6-86BE-F9474E3C840D}" srcOrd="4" destOrd="0" parTransId="{AB35FA37-19AE-46A4-BBF1-060827A17326}" sibTransId="{7518F20C-A7F5-4AA3-A8A2-CFB2619AFB4D}"/>
    <dgm:cxn modelId="{D665D58C-20E5-414F-9F35-404F84A6EFE3}" type="presOf" srcId="{268B5EF4-34FA-47A6-86BE-F9474E3C840D}" destId="{D4A588F4-C857-4CA5-8B22-85E799220A6D}" srcOrd="1" destOrd="0" presId="urn:microsoft.com/office/officeart/2005/8/layout/list1"/>
    <dgm:cxn modelId="{4E6047ED-A422-46E7-8FE6-8C1D55C2D276}" type="presParOf" srcId="{A09CB122-86FE-4BAB-9ECF-B705E7EADE6E}" destId="{3D83718F-DCD8-4A6D-AD45-EA1B8CE9A170}" srcOrd="0" destOrd="0" presId="urn:microsoft.com/office/officeart/2005/8/layout/list1"/>
    <dgm:cxn modelId="{4851E652-BEB8-4ABF-9EFA-556E465BA214}" type="presParOf" srcId="{3D83718F-DCD8-4A6D-AD45-EA1B8CE9A170}" destId="{2BC6CD90-B5A3-4579-9E7F-EFE68259F316}" srcOrd="0" destOrd="0" presId="urn:microsoft.com/office/officeart/2005/8/layout/list1"/>
    <dgm:cxn modelId="{53299B12-C4AD-4D12-9743-427C86428722}" type="presParOf" srcId="{3D83718F-DCD8-4A6D-AD45-EA1B8CE9A170}" destId="{2B533740-4643-4683-AC79-887B4060D777}" srcOrd="1" destOrd="0" presId="urn:microsoft.com/office/officeart/2005/8/layout/list1"/>
    <dgm:cxn modelId="{6A6A2110-1499-4641-AE07-ACDD96E53E65}" type="presParOf" srcId="{A09CB122-86FE-4BAB-9ECF-B705E7EADE6E}" destId="{EB85A3C4-FF78-4C6B-BF75-239C4217FB72}" srcOrd="1" destOrd="0" presId="urn:microsoft.com/office/officeart/2005/8/layout/list1"/>
    <dgm:cxn modelId="{DD4D005A-3C35-4457-A12B-43F1398FC2A8}" type="presParOf" srcId="{A09CB122-86FE-4BAB-9ECF-B705E7EADE6E}" destId="{02A7CE49-9917-4DB3-984B-81A01C51FF5C}" srcOrd="2" destOrd="0" presId="urn:microsoft.com/office/officeart/2005/8/layout/list1"/>
    <dgm:cxn modelId="{CB9B997D-323F-4989-A73E-72DFCCD68701}" type="presParOf" srcId="{A09CB122-86FE-4BAB-9ECF-B705E7EADE6E}" destId="{3DB0C3A8-BCE9-42E5-9995-8E4F9399F3D0}" srcOrd="3" destOrd="0" presId="urn:microsoft.com/office/officeart/2005/8/layout/list1"/>
    <dgm:cxn modelId="{94C3CAEC-64B4-4DA3-A2BD-F5B820C83CB0}" type="presParOf" srcId="{A09CB122-86FE-4BAB-9ECF-B705E7EADE6E}" destId="{CEC4495A-2C8E-4BD3-8CB0-7A4417F9DD43}" srcOrd="4" destOrd="0" presId="urn:microsoft.com/office/officeart/2005/8/layout/list1"/>
    <dgm:cxn modelId="{3A0AC335-041C-4ECB-A3C2-EC91A1CD7682}" type="presParOf" srcId="{CEC4495A-2C8E-4BD3-8CB0-7A4417F9DD43}" destId="{B3CCE845-B2BE-41D8-8730-D5712C22EC41}" srcOrd="0" destOrd="0" presId="urn:microsoft.com/office/officeart/2005/8/layout/list1"/>
    <dgm:cxn modelId="{58FDCC04-9660-4E3A-BEC1-CB89FA53B693}" type="presParOf" srcId="{CEC4495A-2C8E-4BD3-8CB0-7A4417F9DD43}" destId="{F5A9A95E-7DA8-4583-AB53-74BAF2A20D86}" srcOrd="1" destOrd="0" presId="urn:microsoft.com/office/officeart/2005/8/layout/list1"/>
    <dgm:cxn modelId="{E0984FD4-0CCE-4521-A8A9-A53C5FF9A6DB}" type="presParOf" srcId="{A09CB122-86FE-4BAB-9ECF-B705E7EADE6E}" destId="{06704547-F594-4015-81A9-DBD98A9116F2}" srcOrd="5" destOrd="0" presId="urn:microsoft.com/office/officeart/2005/8/layout/list1"/>
    <dgm:cxn modelId="{A3A66240-66C6-4261-8B16-46A762519DB4}" type="presParOf" srcId="{A09CB122-86FE-4BAB-9ECF-B705E7EADE6E}" destId="{98CCEF33-C776-4BAA-88B6-1DA701708FBB}" srcOrd="6" destOrd="0" presId="urn:microsoft.com/office/officeart/2005/8/layout/list1"/>
    <dgm:cxn modelId="{6FF4E9A5-B903-4F15-A007-B7FA914A5E88}" type="presParOf" srcId="{A09CB122-86FE-4BAB-9ECF-B705E7EADE6E}" destId="{4ECEFEE9-6821-4D24-B3B2-1437EDCC9AAC}" srcOrd="7" destOrd="0" presId="urn:microsoft.com/office/officeart/2005/8/layout/list1"/>
    <dgm:cxn modelId="{773C8065-1678-4C9F-87B4-08B36401E355}" type="presParOf" srcId="{A09CB122-86FE-4BAB-9ECF-B705E7EADE6E}" destId="{45363182-716B-4EEE-8415-3D140CDB8103}" srcOrd="8" destOrd="0" presId="urn:microsoft.com/office/officeart/2005/8/layout/list1"/>
    <dgm:cxn modelId="{1EAC9C4C-A400-4A6A-852C-5D780B244FA3}" type="presParOf" srcId="{45363182-716B-4EEE-8415-3D140CDB8103}" destId="{39541F54-DEED-4BCD-98C1-1F30C248CB51}" srcOrd="0" destOrd="0" presId="urn:microsoft.com/office/officeart/2005/8/layout/list1"/>
    <dgm:cxn modelId="{624A52AF-AC51-4C1A-9F1A-58800848218A}" type="presParOf" srcId="{45363182-716B-4EEE-8415-3D140CDB8103}" destId="{C8D088E0-114F-4933-9C09-3A098C3109C0}" srcOrd="1" destOrd="0" presId="urn:microsoft.com/office/officeart/2005/8/layout/list1"/>
    <dgm:cxn modelId="{BB106153-E00A-43EC-B284-B80C1D5DD85A}" type="presParOf" srcId="{A09CB122-86FE-4BAB-9ECF-B705E7EADE6E}" destId="{E39E77F7-5AC2-4431-A033-1F1853FC8D83}" srcOrd="9" destOrd="0" presId="urn:microsoft.com/office/officeart/2005/8/layout/list1"/>
    <dgm:cxn modelId="{D4A16E2E-B2F9-4626-9D78-13229ED71889}" type="presParOf" srcId="{A09CB122-86FE-4BAB-9ECF-B705E7EADE6E}" destId="{558A0464-D3EF-4155-8ED8-BCD9241B4194}" srcOrd="10" destOrd="0" presId="urn:microsoft.com/office/officeart/2005/8/layout/list1"/>
    <dgm:cxn modelId="{BD368157-07D7-4C21-8E6E-880296B860B7}" type="presParOf" srcId="{A09CB122-86FE-4BAB-9ECF-B705E7EADE6E}" destId="{BC5A22F2-80E0-476A-AA09-CF598B7EEBB8}" srcOrd="11" destOrd="0" presId="urn:microsoft.com/office/officeart/2005/8/layout/list1"/>
    <dgm:cxn modelId="{D1C358FF-71AF-4483-A674-1C2C39B74C5C}" type="presParOf" srcId="{A09CB122-86FE-4BAB-9ECF-B705E7EADE6E}" destId="{9438B086-EC99-4F52-9F52-3469A693BCE8}" srcOrd="12" destOrd="0" presId="urn:microsoft.com/office/officeart/2005/8/layout/list1"/>
    <dgm:cxn modelId="{9AA69609-ECE9-46A1-8BE8-32C3F1C38A58}" type="presParOf" srcId="{9438B086-EC99-4F52-9F52-3469A693BCE8}" destId="{7D20BD5B-8CA3-4B46-AC02-94308E87F8CB}" srcOrd="0" destOrd="0" presId="urn:microsoft.com/office/officeart/2005/8/layout/list1"/>
    <dgm:cxn modelId="{4E34FDA2-B1A7-4CE5-AF8F-418A47650392}" type="presParOf" srcId="{9438B086-EC99-4F52-9F52-3469A693BCE8}" destId="{2E69EB34-06A7-43E0-AD2F-ECFA1BEA9450}" srcOrd="1" destOrd="0" presId="urn:microsoft.com/office/officeart/2005/8/layout/list1"/>
    <dgm:cxn modelId="{63BDCDDF-ACE0-4187-8F76-88EB36D09B85}" type="presParOf" srcId="{A09CB122-86FE-4BAB-9ECF-B705E7EADE6E}" destId="{3326C265-5F34-47AD-A6BF-72BF21C6820E}" srcOrd="13" destOrd="0" presId="urn:microsoft.com/office/officeart/2005/8/layout/list1"/>
    <dgm:cxn modelId="{4960D380-3521-458C-8255-F147FAD7B0DB}" type="presParOf" srcId="{A09CB122-86FE-4BAB-9ECF-B705E7EADE6E}" destId="{6D991BB3-34C4-4C64-8CB1-178AACAD3946}" srcOrd="14" destOrd="0" presId="urn:microsoft.com/office/officeart/2005/8/layout/list1"/>
    <dgm:cxn modelId="{A4D1A96D-C007-496F-A98B-D4FC6C12B0F7}" type="presParOf" srcId="{A09CB122-86FE-4BAB-9ECF-B705E7EADE6E}" destId="{CFA74CC3-EFE5-4AB0-96EF-EA25BF413CBE}" srcOrd="15" destOrd="0" presId="urn:microsoft.com/office/officeart/2005/8/layout/list1"/>
    <dgm:cxn modelId="{A1F0B7B9-8A80-4F84-B740-9445560D5DA7}" type="presParOf" srcId="{A09CB122-86FE-4BAB-9ECF-B705E7EADE6E}" destId="{6E03AA71-CA00-4ED7-871B-387D46B7EE8D}" srcOrd="16" destOrd="0" presId="urn:microsoft.com/office/officeart/2005/8/layout/list1"/>
    <dgm:cxn modelId="{8E737198-544E-4362-B613-71857887B2D5}" type="presParOf" srcId="{6E03AA71-CA00-4ED7-871B-387D46B7EE8D}" destId="{EAD942DA-14E0-4B8C-A832-8088A1A83AF3}" srcOrd="0" destOrd="0" presId="urn:microsoft.com/office/officeart/2005/8/layout/list1"/>
    <dgm:cxn modelId="{13028FF5-1C1A-4019-9719-44AB66B30C62}" type="presParOf" srcId="{6E03AA71-CA00-4ED7-871B-387D46B7EE8D}" destId="{D4A588F4-C857-4CA5-8B22-85E799220A6D}" srcOrd="1" destOrd="0" presId="urn:microsoft.com/office/officeart/2005/8/layout/list1"/>
    <dgm:cxn modelId="{E981CA4E-C03B-4DEA-AAAC-C2C54ABEED08}" type="presParOf" srcId="{A09CB122-86FE-4BAB-9ECF-B705E7EADE6E}" destId="{E5879C13-B002-4EE7-BDD4-F6289A829FCD}" srcOrd="17" destOrd="0" presId="urn:microsoft.com/office/officeart/2005/8/layout/list1"/>
    <dgm:cxn modelId="{E84B4BCE-7F9C-4895-8043-C680DA8148CA}" type="presParOf" srcId="{A09CB122-86FE-4BAB-9ECF-B705E7EADE6E}" destId="{104045F4-1081-4CF6-874C-68C473B339D4}" srcOrd="18"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1485712-8001-4490-8D03-FA2C31BC2873}" type="doc">
      <dgm:prSet loTypeId="urn:microsoft.com/office/officeart/2008/layout/PictureStrips" loCatId="list" qsTypeId="urn:microsoft.com/office/officeart/2005/8/quickstyle/simple2" qsCatId="simple" csTypeId="urn:microsoft.com/office/officeart/2005/8/colors/accent0_3" csCatId="mainScheme"/>
      <dgm:spPr/>
      <dgm:t>
        <a:bodyPr/>
        <a:lstStyle/>
        <a:p>
          <a:endParaRPr lang="zh-CN" altLang="en-US"/>
        </a:p>
      </dgm:t>
    </dgm:pt>
    <dgm:pt modelId="{5708F9DA-355C-4CFA-84D4-A3849C665D29}">
      <dgm:prSet/>
      <dgm:spPr/>
      <dgm:t>
        <a:bodyPr/>
        <a:lstStyle/>
        <a:p>
          <a:pPr algn="just" rtl="0"/>
          <a:r>
            <a:rPr lang="zh-CN" b="1" dirty="0" smtClean="0"/>
            <a:t>委托开发合同：</a:t>
          </a:r>
          <a:r>
            <a:rPr lang="zh-CN" dirty="0" smtClean="0"/>
            <a:t>指当事人一方委托另一方进行研究开发所订立的合同。</a:t>
          </a:r>
          <a:endParaRPr lang="zh-CN" dirty="0"/>
        </a:p>
      </dgm:t>
    </dgm:pt>
    <dgm:pt modelId="{27856800-E763-4603-97D9-A179B97AD148}" cxnId="{065F59AC-7934-4509-9A10-04B5511044BD}" type="parTrans">
      <dgm:prSet/>
      <dgm:spPr/>
      <dgm:t>
        <a:bodyPr/>
        <a:lstStyle/>
        <a:p>
          <a:pPr algn="just"/>
          <a:endParaRPr lang="zh-CN" altLang="en-US"/>
        </a:p>
      </dgm:t>
    </dgm:pt>
    <dgm:pt modelId="{506302BC-2BBF-4BF2-889B-8B2296B8C3B6}" cxnId="{065F59AC-7934-4509-9A10-04B5511044BD}" type="sibTrans">
      <dgm:prSet/>
      <dgm:spPr/>
      <dgm:t>
        <a:bodyPr/>
        <a:lstStyle/>
        <a:p>
          <a:pPr algn="just"/>
          <a:endParaRPr lang="zh-CN" altLang="en-US"/>
        </a:p>
      </dgm:t>
    </dgm:pt>
    <dgm:pt modelId="{EE071BDD-D740-43F5-8E4B-818D37067020}">
      <dgm:prSet/>
      <dgm:spPr/>
      <dgm:t>
        <a:bodyPr/>
        <a:lstStyle/>
        <a:p>
          <a:pPr algn="just" rtl="0"/>
          <a:r>
            <a:rPr lang="zh-CN" b="1" dirty="0" smtClean="0"/>
            <a:t>合作开发合同：</a:t>
          </a:r>
          <a:r>
            <a:rPr lang="zh-CN" dirty="0" smtClean="0"/>
            <a:t>指当事人双方共同研究开发所订立的合同。</a:t>
          </a:r>
          <a:endParaRPr lang="zh-CN" dirty="0"/>
        </a:p>
      </dgm:t>
    </dgm:pt>
    <dgm:pt modelId="{C9A2CE0D-5679-40D5-8506-36A731B86B11}" cxnId="{550C47D8-F691-44F4-9184-5ECC95B5869C}" type="parTrans">
      <dgm:prSet/>
      <dgm:spPr/>
      <dgm:t>
        <a:bodyPr/>
        <a:lstStyle/>
        <a:p>
          <a:pPr algn="just"/>
          <a:endParaRPr lang="zh-CN" altLang="en-US"/>
        </a:p>
      </dgm:t>
    </dgm:pt>
    <dgm:pt modelId="{F8344154-01BC-46C2-97DB-E78A3A82285C}" cxnId="{550C47D8-F691-44F4-9184-5ECC95B5869C}" type="sibTrans">
      <dgm:prSet/>
      <dgm:spPr/>
      <dgm:t>
        <a:bodyPr/>
        <a:lstStyle/>
        <a:p>
          <a:pPr algn="just"/>
          <a:endParaRPr lang="zh-CN" altLang="en-US"/>
        </a:p>
      </dgm:t>
    </dgm:pt>
    <dgm:pt modelId="{A18354E4-A6B9-43CA-BE28-965549EF3C90}" type="pres">
      <dgm:prSet presAssocID="{61485712-8001-4490-8D03-FA2C31BC2873}" presName="Name0" presStyleCnt="0">
        <dgm:presLayoutVars>
          <dgm:dir/>
          <dgm:resizeHandles val="exact"/>
        </dgm:presLayoutVars>
      </dgm:prSet>
      <dgm:spPr/>
    </dgm:pt>
    <dgm:pt modelId="{6A8F1E88-C51C-486A-B373-4B6CA89E2F31}" type="pres">
      <dgm:prSet presAssocID="{5708F9DA-355C-4CFA-84D4-A3849C665D29}" presName="composite" presStyleCnt="0"/>
      <dgm:spPr/>
    </dgm:pt>
    <dgm:pt modelId="{22AB918E-31F2-4765-AC60-BB110DDA762D}" type="pres">
      <dgm:prSet presAssocID="{5708F9DA-355C-4CFA-84D4-A3849C665D29}" presName="rect1" presStyleLbl="trAlignAcc1" presStyleIdx="0" presStyleCnt="2">
        <dgm:presLayoutVars>
          <dgm:bulletEnabled val="1"/>
        </dgm:presLayoutVars>
      </dgm:prSet>
      <dgm:spPr/>
    </dgm:pt>
    <dgm:pt modelId="{612DDAB4-0E77-46FF-AD16-33CEF3D1059F}" type="pres">
      <dgm:prSet presAssocID="{5708F9DA-355C-4CFA-84D4-A3849C665D29}" presName="rect2" presStyleLbl="fgImgPlace1" presStyleIdx="0" presStyleCnt="2"/>
      <dgm:spPr/>
    </dgm:pt>
    <dgm:pt modelId="{A3CD8555-FF18-4B96-A5C6-C2AB76D1FCC3}" type="pres">
      <dgm:prSet presAssocID="{506302BC-2BBF-4BF2-889B-8B2296B8C3B6}" presName="sibTrans" presStyleCnt="0"/>
      <dgm:spPr/>
    </dgm:pt>
    <dgm:pt modelId="{D56D7521-D7BF-4CA1-B554-5C09412B0759}" type="pres">
      <dgm:prSet presAssocID="{EE071BDD-D740-43F5-8E4B-818D37067020}" presName="composite" presStyleCnt="0"/>
      <dgm:spPr/>
    </dgm:pt>
    <dgm:pt modelId="{CC37517E-4C21-4C6E-8A9E-DEE904BF91B3}" type="pres">
      <dgm:prSet presAssocID="{EE071BDD-D740-43F5-8E4B-818D37067020}" presName="rect1" presStyleLbl="trAlignAcc1" presStyleIdx="1" presStyleCnt="2">
        <dgm:presLayoutVars>
          <dgm:bulletEnabled val="1"/>
        </dgm:presLayoutVars>
      </dgm:prSet>
      <dgm:spPr/>
    </dgm:pt>
    <dgm:pt modelId="{F69FC64B-3468-468B-A9DC-789445985E46}" type="pres">
      <dgm:prSet presAssocID="{EE071BDD-D740-43F5-8E4B-818D37067020}" presName="rect2" presStyleLbl="fgImgPlace1" presStyleIdx="1" presStyleCnt="2"/>
      <dgm:spPr/>
    </dgm:pt>
  </dgm:ptLst>
  <dgm:cxnLst>
    <dgm:cxn modelId="{C1217ADE-121D-43D1-BA9A-102518A8E878}" type="presOf" srcId="{EE071BDD-D740-43F5-8E4B-818D37067020}" destId="{CC37517E-4C21-4C6E-8A9E-DEE904BF91B3}" srcOrd="0" destOrd="0" presId="urn:microsoft.com/office/officeart/2008/layout/PictureStrips"/>
    <dgm:cxn modelId="{550C47D8-F691-44F4-9184-5ECC95B5869C}" srcId="{61485712-8001-4490-8D03-FA2C31BC2873}" destId="{EE071BDD-D740-43F5-8E4B-818D37067020}" srcOrd="1" destOrd="0" parTransId="{C9A2CE0D-5679-40D5-8506-36A731B86B11}" sibTransId="{F8344154-01BC-46C2-97DB-E78A3A82285C}"/>
    <dgm:cxn modelId="{065F59AC-7934-4509-9A10-04B5511044BD}" srcId="{61485712-8001-4490-8D03-FA2C31BC2873}" destId="{5708F9DA-355C-4CFA-84D4-A3849C665D29}" srcOrd="0" destOrd="0" parTransId="{27856800-E763-4603-97D9-A179B97AD148}" sibTransId="{506302BC-2BBF-4BF2-889B-8B2296B8C3B6}"/>
    <dgm:cxn modelId="{8DAEF62A-06B1-4169-BB26-5C6374532D8D}" type="presOf" srcId="{5708F9DA-355C-4CFA-84D4-A3849C665D29}" destId="{22AB918E-31F2-4765-AC60-BB110DDA762D}" srcOrd="0" destOrd="0" presId="urn:microsoft.com/office/officeart/2008/layout/PictureStrips"/>
    <dgm:cxn modelId="{823D2F67-1EFA-495F-9C6F-B6680D69F3A6}" type="presOf" srcId="{61485712-8001-4490-8D03-FA2C31BC2873}" destId="{A18354E4-A6B9-43CA-BE28-965549EF3C90}" srcOrd="0" destOrd="0" presId="urn:microsoft.com/office/officeart/2008/layout/PictureStrips"/>
    <dgm:cxn modelId="{0AF18DAB-BACF-46F5-AB49-4D04A7BD0D29}" type="presParOf" srcId="{A18354E4-A6B9-43CA-BE28-965549EF3C90}" destId="{6A8F1E88-C51C-486A-B373-4B6CA89E2F31}" srcOrd="0" destOrd="0" presId="urn:microsoft.com/office/officeart/2008/layout/PictureStrips"/>
    <dgm:cxn modelId="{2B149150-43A8-4E2A-B6CC-8F7569EF6805}" type="presParOf" srcId="{6A8F1E88-C51C-486A-B373-4B6CA89E2F31}" destId="{22AB918E-31F2-4765-AC60-BB110DDA762D}" srcOrd="0" destOrd="0" presId="urn:microsoft.com/office/officeart/2008/layout/PictureStrips"/>
    <dgm:cxn modelId="{1A19BD99-9035-44D0-AE7D-F666074FF164}" type="presParOf" srcId="{6A8F1E88-C51C-486A-B373-4B6CA89E2F31}" destId="{612DDAB4-0E77-46FF-AD16-33CEF3D1059F}" srcOrd="1" destOrd="0" presId="urn:microsoft.com/office/officeart/2008/layout/PictureStrips"/>
    <dgm:cxn modelId="{3CB6E0FA-C9EB-4949-A6D5-AC394E7B3E60}" type="presParOf" srcId="{A18354E4-A6B9-43CA-BE28-965549EF3C90}" destId="{A3CD8555-FF18-4B96-A5C6-C2AB76D1FCC3}" srcOrd="1" destOrd="0" presId="urn:microsoft.com/office/officeart/2008/layout/PictureStrips"/>
    <dgm:cxn modelId="{2202A9A7-D0E9-4318-9A71-D01EBEF01D16}" type="presParOf" srcId="{A18354E4-A6B9-43CA-BE28-965549EF3C90}" destId="{D56D7521-D7BF-4CA1-B554-5C09412B0759}" srcOrd="2" destOrd="0" presId="urn:microsoft.com/office/officeart/2008/layout/PictureStrips"/>
    <dgm:cxn modelId="{D2BF477B-D103-4922-A93E-F13B9E27D130}" type="presParOf" srcId="{D56D7521-D7BF-4CA1-B554-5C09412B0759}" destId="{CC37517E-4C21-4C6E-8A9E-DEE904BF91B3}" srcOrd="0" destOrd="0" presId="urn:microsoft.com/office/officeart/2008/layout/PictureStrips"/>
    <dgm:cxn modelId="{9A7122F8-8D63-4678-8EFB-DC1ECA61F80F}" type="presParOf" srcId="{D56D7521-D7BF-4CA1-B554-5C09412B0759}" destId="{F69FC64B-3468-468B-A9DC-789445985E46}" srcOrd="1" destOrd="0" presId="urn:microsoft.com/office/officeart/2008/layout/PictureStrip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915000" cy="4389120"/>
        <a:chOff x="0" y="0"/>
        <a:chExt cx="5915000" cy="4389120"/>
      </a:xfrm>
    </dsp:grpSpPr>
    <dsp:sp modelId="{973DC6FC-8FE1-4346-93D9-E0F612E17198}">
      <dsp:nvSpPr>
        <dsp:cNvPr id="4" name="空心弧 3"/>
        <dsp:cNvSpPr/>
      </dsp:nvSpPr>
      <dsp:spPr bwMode="white">
        <a:xfrm>
          <a:off x="-4914449" y="-772929"/>
          <a:ext cx="5934977" cy="5934977"/>
        </a:xfrm>
        <a:prstGeom prst="blockArc">
          <a:avLst>
            <a:gd name="adj1" fmla="val 18900000"/>
            <a:gd name="adj2" fmla="val 2700000"/>
            <a:gd name="adj3" fmla="val 305"/>
          </a:avLst>
        </a:prstGeom>
      </dsp:spPr>
      <dsp:style>
        <a:lnRef idx="2">
          <a:schemeClr val="dk2">
            <a:shade val="60000"/>
          </a:schemeClr>
        </a:lnRef>
        <a:fillRef idx="0">
          <a:schemeClr val="dk2"/>
        </a:fillRef>
        <a:effectRef idx="0">
          <a:scrgbClr r="0" g="0" b="0"/>
        </a:effectRef>
        <a:fontRef idx="minor"/>
      </dsp:style>
      <dsp:txXfrm>
        <a:off x="-4914449" y="-772929"/>
        <a:ext cx="5934977" cy="5934977"/>
      </dsp:txXfrm>
    </dsp:sp>
    <dsp:sp modelId="{BFE5DC66-E9FD-4C87-93CE-D4C0337C701C}">
      <dsp:nvSpPr>
        <dsp:cNvPr id="7" name="矩形 6"/>
        <dsp:cNvSpPr/>
      </dsp:nvSpPr>
      <dsp:spPr bwMode="white">
        <a:xfrm>
          <a:off x="669780" y="438912"/>
          <a:ext cx="5245220"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smtClean="0"/>
            <a:t>背景介绍</a:t>
          </a:r>
          <a:endParaRPr lang="zh-CN" altLang="en-US" sz="3200" b="1"/>
        </a:p>
      </dsp:txBody>
      <dsp:txXfrm>
        <a:off x="669780" y="438912"/>
        <a:ext cx="5245220" cy="877824"/>
      </dsp:txXfrm>
    </dsp:sp>
    <dsp:sp modelId="{F078F177-0D99-47A3-8D8D-726BFBAA2296}">
      <dsp:nvSpPr>
        <dsp:cNvPr id="8" name="椭圆 7"/>
        <dsp:cNvSpPr/>
      </dsp:nvSpPr>
      <dsp:spPr bwMode="white">
        <a:xfrm>
          <a:off x="121140" y="329184"/>
          <a:ext cx="1097280" cy="1097280"/>
        </a:xfrm>
        <a:prstGeom prst="ellipse">
          <a:avLst/>
        </a:prstGeom>
      </dsp:spPr>
      <dsp:style>
        <a:lnRef idx="2">
          <a:schemeClr val="dk2"/>
        </a:lnRef>
        <a:fillRef idx="1">
          <a:schemeClr val="lt2"/>
        </a:fillRef>
        <a:effectRef idx="0">
          <a:scrgbClr r="0" g="0" b="0"/>
        </a:effectRef>
        <a:fontRef idx="minor"/>
      </dsp:style>
      <dsp:txXfrm>
        <a:off x="121140" y="329184"/>
        <a:ext cx="1097280" cy="1097280"/>
      </dsp:txXfrm>
    </dsp:sp>
    <dsp:sp modelId="{780A623D-AA16-453E-8E0D-B328D9B572E3}">
      <dsp:nvSpPr>
        <dsp:cNvPr id="9" name="矩形 8"/>
        <dsp:cNvSpPr/>
      </dsp:nvSpPr>
      <dsp:spPr bwMode="white">
        <a:xfrm>
          <a:off x="988869" y="1755648"/>
          <a:ext cx="4926131"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smtClean="0"/>
            <a:t>技术合同的种类</a:t>
          </a:r>
          <a:endParaRPr lang="zh-CN" altLang="en-US" sz="3200" b="1"/>
        </a:p>
      </dsp:txBody>
      <dsp:txXfrm>
        <a:off x="988869" y="1755648"/>
        <a:ext cx="4926131" cy="877824"/>
      </dsp:txXfrm>
    </dsp:sp>
    <dsp:sp modelId="{34BA21D1-5B87-4806-9471-B43CA64EEFA7}">
      <dsp:nvSpPr>
        <dsp:cNvPr id="10" name="椭圆 9"/>
        <dsp:cNvSpPr/>
      </dsp:nvSpPr>
      <dsp:spPr bwMode="white">
        <a:xfrm>
          <a:off x="440229" y="1645920"/>
          <a:ext cx="1097280" cy="1097280"/>
        </a:xfrm>
        <a:prstGeom prst="ellipse">
          <a:avLst/>
        </a:prstGeom>
      </dsp:spPr>
      <dsp:style>
        <a:lnRef idx="2">
          <a:schemeClr val="dk2"/>
        </a:lnRef>
        <a:fillRef idx="1">
          <a:schemeClr val="lt2"/>
        </a:fillRef>
        <a:effectRef idx="0">
          <a:scrgbClr r="0" g="0" b="0"/>
        </a:effectRef>
        <a:fontRef idx="minor"/>
      </dsp:style>
      <dsp:txXfrm>
        <a:off x="440229" y="1645920"/>
        <a:ext cx="1097280" cy="1097280"/>
      </dsp:txXfrm>
    </dsp:sp>
    <dsp:sp modelId="{D9982738-A2BA-4FC4-B7AD-D4061B5E4B41}">
      <dsp:nvSpPr>
        <dsp:cNvPr id="11" name="矩形 10"/>
        <dsp:cNvSpPr/>
      </dsp:nvSpPr>
      <dsp:spPr bwMode="white">
        <a:xfrm>
          <a:off x="669780" y="3072384"/>
          <a:ext cx="5245220" cy="877824"/>
        </a:xfrm>
        <a:prstGeom prst="rect">
          <a:avLst/>
        </a:prstGeom>
      </dsp:spPr>
      <dsp:style>
        <a:lnRef idx="3">
          <a:schemeClr val="lt2"/>
        </a:lnRef>
        <a:fillRef idx="1">
          <a:schemeClr val="dk2"/>
        </a:fillRef>
        <a:effectRef idx="1">
          <a:scrgbClr r="0" g="0" b="0"/>
        </a:effectRef>
        <a:fontRef idx="minor">
          <a:schemeClr val="lt1"/>
        </a:fontRef>
      </dsp:style>
      <dsp:txBody>
        <a:bodyPr lIns="696772" tIns="81280" rIns="81280" bIns="812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altLang="en-US" sz="3200" b="1" dirty="0" smtClean="0"/>
            <a:t>横向科研项目办理流程</a:t>
          </a:r>
          <a:endParaRPr lang="zh-CN" altLang="en-US" sz="3200" b="1" dirty="0"/>
        </a:p>
      </dsp:txBody>
      <dsp:txXfrm>
        <a:off x="669780" y="3072384"/>
        <a:ext cx="5245220" cy="877824"/>
      </dsp:txXfrm>
    </dsp:sp>
    <dsp:sp modelId="{06BA97F5-F316-4E8A-8054-E92C8AAFACAC}">
      <dsp:nvSpPr>
        <dsp:cNvPr id="12" name="椭圆 11"/>
        <dsp:cNvSpPr/>
      </dsp:nvSpPr>
      <dsp:spPr bwMode="white">
        <a:xfrm>
          <a:off x="121140" y="2962656"/>
          <a:ext cx="1097280" cy="1097280"/>
        </a:xfrm>
        <a:prstGeom prst="ellipse">
          <a:avLst/>
        </a:prstGeom>
      </dsp:spPr>
      <dsp:style>
        <a:lnRef idx="2">
          <a:schemeClr val="dk2"/>
        </a:lnRef>
        <a:fillRef idx="1">
          <a:schemeClr val="lt2"/>
        </a:fillRef>
        <a:effectRef idx="0">
          <a:scrgbClr r="0" g="0" b="0"/>
        </a:effectRef>
        <a:fontRef idx="minor"/>
      </dsp:style>
      <dsp:txXfrm>
        <a:off x="121140" y="2962656"/>
        <a:ext cx="1097280" cy="1097280"/>
      </dsp:txXfrm>
    </dsp:sp>
    <dsp:sp modelId="{C95CF122-EFF4-4D3F-B483-EE588E724702}">
      <dsp:nvSpPr>
        <dsp:cNvPr id="3" name="矩形 2" hidden="1"/>
        <dsp:cNvSpPr/>
      </dsp:nvSpPr>
      <dsp:spPr bwMode="white">
        <a:xfrm>
          <a:off x="120643" y="90957"/>
          <a:ext cx="36000" cy="36000"/>
        </a:xfrm>
        <a:prstGeom prst="rect">
          <a:avLst/>
        </a:prstGeom>
      </dsp:spPr>
      <dsp:style>
        <a:lnRef idx="3">
          <a:schemeClr val="lt2"/>
        </a:lnRef>
        <a:fillRef idx="1">
          <a:schemeClr val="dk2"/>
        </a:fillRef>
        <a:effectRef idx="1">
          <a:scrgbClr r="0" g="0" b="0"/>
        </a:effectRef>
        <a:fontRef idx="minor">
          <a:schemeClr val="lt1"/>
        </a:fontRef>
      </dsp:style>
      <dsp:txXfrm>
        <a:off x="120643" y="90957"/>
        <a:ext cx="36000" cy="36000"/>
      </dsp:txXfrm>
    </dsp:sp>
    <dsp:sp modelId="{2091DD9D-9794-4756-9EF1-CC0D561C6940}">
      <dsp:nvSpPr>
        <dsp:cNvPr id="5" name="矩形 4" hidden="1"/>
        <dsp:cNvSpPr/>
      </dsp:nvSpPr>
      <dsp:spPr bwMode="white">
        <a:xfrm>
          <a:off x="984528" y="2176560"/>
          <a:ext cx="36000" cy="36000"/>
        </a:xfrm>
        <a:prstGeom prst="rect">
          <a:avLst/>
        </a:prstGeom>
      </dsp:spPr>
      <dsp:style>
        <a:lnRef idx="3">
          <a:schemeClr val="lt2"/>
        </a:lnRef>
        <a:fillRef idx="1">
          <a:schemeClr val="dk2"/>
        </a:fillRef>
        <a:effectRef idx="1">
          <a:scrgbClr r="0" g="0" b="0"/>
        </a:effectRef>
        <a:fontRef idx="minor">
          <a:schemeClr val="lt1"/>
        </a:fontRef>
      </dsp:style>
      <dsp:txXfrm>
        <a:off x="984528" y="2176560"/>
        <a:ext cx="36000" cy="36000"/>
      </dsp:txXfrm>
    </dsp:sp>
    <dsp:sp modelId="{CD0DAFA4-8B70-477D-B6F5-DDD1346478FD}">
      <dsp:nvSpPr>
        <dsp:cNvPr id="6" name="矩形 5" hidden="1"/>
        <dsp:cNvSpPr/>
      </dsp:nvSpPr>
      <dsp:spPr bwMode="white">
        <a:xfrm>
          <a:off x="120643" y="4262163"/>
          <a:ext cx="36000" cy="36000"/>
        </a:xfrm>
        <a:prstGeom prst="rect">
          <a:avLst/>
        </a:prstGeom>
      </dsp:spPr>
      <dsp:style>
        <a:lnRef idx="3">
          <a:schemeClr val="lt2"/>
        </a:lnRef>
        <a:fillRef idx="1">
          <a:schemeClr val="dk2"/>
        </a:fillRef>
        <a:effectRef idx="1">
          <a:scrgbClr r="0" g="0" b="0"/>
        </a:effectRef>
        <a:fontRef idx="minor">
          <a:schemeClr val="lt1"/>
        </a:fontRef>
      </dsp:style>
      <dsp:txXfrm>
        <a:off x="120643" y="4262163"/>
        <a:ext cx="36000" cy="36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76864" cy="4389120"/>
        <a:chOff x="0" y="0"/>
        <a:chExt cx="7776864" cy="4389120"/>
      </a:xfrm>
    </dsp:grpSpPr>
    <dsp:sp modelId="{02A7CE49-9917-4DB3-984B-81A01C51FF5C}">
      <dsp:nvSpPr>
        <dsp:cNvPr id="5" name="矩形 4"/>
        <dsp:cNvSpPr/>
      </dsp:nvSpPr>
      <dsp:spPr bwMode="white">
        <a:xfrm>
          <a:off x="0" y="37170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71700"/>
        <a:ext cx="7776864" cy="478800"/>
      </dsp:txXfrm>
    </dsp:sp>
    <dsp:sp modelId="{2B533740-4643-4683-AC79-887B4060D777}">
      <dsp:nvSpPr>
        <dsp:cNvPr id="4" name="圆角矩形 3"/>
        <dsp:cNvSpPr/>
      </dsp:nvSpPr>
      <dsp:spPr bwMode="white">
        <a:xfrm>
          <a:off x="388843" y="91260"/>
          <a:ext cx="5443805" cy="560880"/>
        </a:xfrm>
        <a:prstGeom prst="roundRect">
          <a:avLst/>
        </a:prstGeom>
      </dsp:spPr>
      <dsp:style>
        <a:lnRef idx="3">
          <a:schemeClr val="lt2"/>
        </a:lnRef>
        <a:fillRef idx="1">
          <a:schemeClr val="dk2"/>
        </a:fillRef>
        <a:effectRef idx="1">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1.</a:t>
          </a:r>
          <a:r>
            <a:rPr lang="zh-CN" sz="2000" b="1" smtClean="0"/>
            <a:t>技术服务合同</a:t>
          </a:r>
          <a:endParaRPr lang="zh-CN" sz="2000" b="1"/>
        </a:p>
      </dsp:txBody>
      <dsp:txXfrm>
        <a:off x="388843" y="91260"/>
        <a:ext cx="5443805" cy="560880"/>
      </dsp:txXfrm>
    </dsp:sp>
    <dsp:sp modelId="{98CCEF33-C776-4BAA-88B6-1DA701708FBB}">
      <dsp:nvSpPr>
        <dsp:cNvPr id="8" name="矩形 7"/>
        <dsp:cNvSpPr/>
      </dsp:nvSpPr>
      <dsp:spPr bwMode="white">
        <a:xfrm>
          <a:off x="0" y="123354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1233540"/>
        <a:ext cx="7776864" cy="478800"/>
      </dsp:txXfrm>
    </dsp:sp>
    <dsp:sp modelId="{F5A9A95E-7DA8-4583-AB53-74BAF2A20D86}">
      <dsp:nvSpPr>
        <dsp:cNvPr id="7" name="圆角矩形 6"/>
        <dsp:cNvSpPr/>
      </dsp:nvSpPr>
      <dsp:spPr bwMode="white">
        <a:xfrm>
          <a:off x="388843" y="953100"/>
          <a:ext cx="5443805" cy="560880"/>
        </a:xfrm>
        <a:prstGeom prst="roundRect">
          <a:avLst/>
        </a:prstGeom>
      </dsp:spPr>
      <dsp:style>
        <a:lnRef idx="3">
          <a:schemeClr val="lt2"/>
        </a:lnRef>
        <a:fillRef idx="1">
          <a:schemeClr val="dk2"/>
        </a:fillRef>
        <a:effectRef idx="1">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dirty="0" smtClean="0"/>
            <a:t>2.</a:t>
          </a:r>
          <a:r>
            <a:rPr lang="zh-CN" sz="2000" b="1" dirty="0" smtClean="0"/>
            <a:t>技术开发（合作）或（委托）合同</a:t>
          </a:r>
          <a:endParaRPr lang="zh-CN" sz="2000" b="1" dirty="0"/>
        </a:p>
      </dsp:txBody>
      <dsp:txXfrm>
        <a:off x="388843" y="953100"/>
        <a:ext cx="5443805" cy="560880"/>
      </dsp:txXfrm>
    </dsp:sp>
    <dsp:sp modelId="{558A0464-D3EF-4155-8ED8-BCD9241B4194}">
      <dsp:nvSpPr>
        <dsp:cNvPr id="11" name="矩形 10"/>
        <dsp:cNvSpPr/>
      </dsp:nvSpPr>
      <dsp:spPr bwMode="white">
        <a:xfrm>
          <a:off x="0" y="209538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095380"/>
        <a:ext cx="7776864" cy="478800"/>
      </dsp:txXfrm>
    </dsp:sp>
    <dsp:sp modelId="{C8D088E0-114F-4933-9C09-3A098C3109C0}">
      <dsp:nvSpPr>
        <dsp:cNvPr id="10" name="圆角矩形 9"/>
        <dsp:cNvSpPr/>
      </dsp:nvSpPr>
      <dsp:spPr bwMode="white">
        <a:xfrm>
          <a:off x="388843" y="1814940"/>
          <a:ext cx="5443805" cy="560880"/>
        </a:xfrm>
        <a:prstGeom prst="roundRect">
          <a:avLst/>
        </a:prstGeom>
      </dsp:spPr>
      <dsp:style>
        <a:lnRef idx="3">
          <a:schemeClr val="lt2"/>
        </a:lnRef>
        <a:fillRef idx="1">
          <a:schemeClr val="dk2"/>
        </a:fillRef>
        <a:effectRef idx="1">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3.</a:t>
          </a:r>
          <a:r>
            <a:rPr lang="zh-CN" sz="2000" b="1" smtClean="0"/>
            <a:t>技术咨询合同</a:t>
          </a:r>
          <a:endParaRPr lang="zh-CN" sz="2000" b="1"/>
        </a:p>
      </dsp:txBody>
      <dsp:txXfrm>
        <a:off x="388843" y="1814940"/>
        <a:ext cx="5443805" cy="560880"/>
      </dsp:txXfrm>
    </dsp:sp>
    <dsp:sp modelId="{6D991BB3-34C4-4C64-8CB1-178AACAD3946}">
      <dsp:nvSpPr>
        <dsp:cNvPr id="14" name="矩形 13"/>
        <dsp:cNvSpPr/>
      </dsp:nvSpPr>
      <dsp:spPr bwMode="white">
        <a:xfrm>
          <a:off x="0" y="295722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957220"/>
        <a:ext cx="7776864" cy="478800"/>
      </dsp:txXfrm>
    </dsp:sp>
    <dsp:sp modelId="{2E69EB34-06A7-43E0-AD2F-ECFA1BEA9450}">
      <dsp:nvSpPr>
        <dsp:cNvPr id="13" name="圆角矩形 12"/>
        <dsp:cNvSpPr/>
      </dsp:nvSpPr>
      <dsp:spPr bwMode="white">
        <a:xfrm>
          <a:off x="388843" y="2676780"/>
          <a:ext cx="5443805" cy="560880"/>
        </a:xfrm>
        <a:prstGeom prst="roundRect">
          <a:avLst/>
        </a:prstGeom>
      </dsp:spPr>
      <dsp:style>
        <a:lnRef idx="3">
          <a:schemeClr val="lt2"/>
        </a:lnRef>
        <a:fillRef idx="1">
          <a:schemeClr val="dk2"/>
        </a:fillRef>
        <a:effectRef idx="1">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4.</a:t>
          </a:r>
          <a:r>
            <a:rPr lang="zh-CN" sz="2000" b="1" smtClean="0"/>
            <a:t>技术转让（专利权）或（技术秘密）合同</a:t>
          </a:r>
          <a:endParaRPr lang="zh-CN" sz="2000" b="1"/>
        </a:p>
      </dsp:txBody>
      <dsp:txXfrm>
        <a:off x="388843" y="2676780"/>
        <a:ext cx="5443805" cy="560880"/>
      </dsp:txXfrm>
    </dsp:sp>
    <dsp:sp modelId="{104045F4-1081-4CF6-874C-68C473B339D4}">
      <dsp:nvSpPr>
        <dsp:cNvPr id="17" name="矩形 16"/>
        <dsp:cNvSpPr/>
      </dsp:nvSpPr>
      <dsp:spPr bwMode="white">
        <a:xfrm>
          <a:off x="0" y="3819060"/>
          <a:ext cx="7776864" cy="478800"/>
        </a:xfrm>
        <a:prstGeom prst="rect">
          <a:avLst/>
        </a:prstGeom>
      </dsp:spPr>
      <dsp:style>
        <a:lnRef idx="2">
          <a:schemeClr val="dk2"/>
        </a:lnRef>
        <a:fillRef idx="1">
          <a:schemeClr val="lt2">
            <a:alpha val="90000"/>
          </a:schemeClr>
        </a:fillRef>
        <a:effectRef idx="0">
          <a:scrgbClr r="0" g="0" b="0"/>
        </a:effectRef>
        <a:fontRef idx="minor"/>
      </dsp:style>
      <dsp:txBody>
        <a:bodyPr lIns="603571" tIns="395731" rIns="603571"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3819060"/>
        <a:ext cx="7776864" cy="478800"/>
      </dsp:txXfrm>
    </dsp:sp>
    <dsp:sp modelId="{D4A588F4-C857-4CA5-8B22-85E799220A6D}">
      <dsp:nvSpPr>
        <dsp:cNvPr id="16" name="圆角矩形 15"/>
        <dsp:cNvSpPr/>
      </dsp:nvSpPr>
      <dsp:spPr bwMode="white">
        <a:xfrm>
          <a:off x="388843" y="3538620"/>
          <a:ext cx="5443805" cy="560880"/>
        </a:xfrm>
        <a:prstGeom prst="roundRect">
          <a:avLst/>
        </a:prstGeom>
      </dsp:spPr>
      <dsp:style>
        <a:lnRef idx="3">
          <a:schemeClr val="lt2"/>
        </a:lnRef>
        <a:fillRef idx="1">
          <a:schemeClr val="dk2"/>
        </a:fillRef>
        <a:effectRef idx="1">
          <a:scrgbClr r="0" g="0" b="0"/>
        </a:effectRef>
        <a:fontRef idx="minor">
          <a:schemeClr val="lt1"/>
        </a:fontRef>
      </dsp:style>
      <dsp:txBody>
        <a:bodyPr lIns="205762" tIns="0" rIns="205762"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en-US" sz="2000" b="1" smtClean="0"/>
            <a:t>5.</a:t>
          </a:r>
          <a:r>
            <a:rPr lang="zh-CN" sz="2000" b="1" smtClean="0"/>
            <a:t>技术许可合同</a:t>
          </a:r>
          <a:endParaRPr lang="zh-CN" sz="2000" b="1"/>
        </a:p>
      </dsp:txBody>
      <dsp:txXfrm>
        <a:off x="388843" y="3538620"/>
        <a:ext cx="5443805" cy="560880"/>
      </dsp:txXfrm>
    </dsp:sp>
    <dsp:sp modelId="{2BC6CD90-B5A3-4579-9E7F-EFE68259F316}">
      <dsp:nvSpPr>
        <dsp:cNvPr id="3" name="矩形 2" hidden="1"/>
        <dsp:cNvSpPr/>
      </dsp:nvSpPr>
      <dsp:spPr>
        <a:xfrm>
          <a:off x="0" y="91260"/>
          <a:ext cx="388843" cy="560880"/>
        </a:xfrm>
        <a:prstGeom prst="rect">
          <a:avLst/>
        </a:prstGeom>
      </dsp:spPr>
      <dsp:txXfrm>
        <a:off x="0" y="91260"/>
        <a:ext cx="388843" cy="560880"/>
      </dsp:txXfrm>
    </dsp:sp>
    <dsp:sp modelId="{B3CCE845-B2BE-41D8-8730-D5712C22EC41}">
      <dsp:nvSpPr>
        <dsp:cNvPr id="6" name="矩形 5" hidden="1"/>
        <dsp:cNvSpPr/>
      </dsp:nvSpPr>
      <dsp:spPr>
        <a:xfrm>
          <a:off x="0" y="953100"/>
          <a:ext cx="388843" cy="560880"/>
        </a:xfrm>
        <a:prstGeom prst="rect">
          <a:avLst/>
        </a:prstGeom>
      </dsp:spPr>
      <dsp:txXfrm>
        <a:off x="0" y="953100"/>
        <a:ext cx="388843" cy="560880"/>
      </dsp:txXfrm>
    </dsp:sp>
    <dsp:sp modelId="{39541F54-DEED-4BCD-98C1-1F30C248CB51}">
      <dsp:nvSpPr>
        <dsp:cNvPr id="9" name="矩形 8" hidden="1"/>
        <dsp:cNvSpPr/>
      </dsp:nvSpPr>
      <dsp:spPr>
        <a:xfrm>
          <a:off x="0" y="1814940"/>
          <a:ext cx="388843" cy="560880"/>
        </a:xfrm>
        <a:prstGeom prst="rect">
          <a:avLst/>
        </a:prstGeom>
      </dsp:spPr>
      <dsp:txXfrm>
        <a:off x="0" y="1814940"/>
        <a:ext cx="388843" cy="560880"/>
      </dsp:txXfrm>
    </dsp:sp>
    <dsp:sp modelId="{7D20BD5B-8CA3-4B46-AC02-94308E87F8CB}">
      <dsp:nvSpPr>
        <dsp:cNvPr id="12" name="矩形 11" hidden="1"/>
        <dsp:cNvSpPr/>
      </dsp:nvSpPr>
      <dsp:spPr>
        <a:xfrm>
          <a:off x="0" y="2676780"/>
          <a:ext cx="388843" cy="560880"/>
        </a:xfrm>
        <a:prstGeom prst="rect">
          <a:avLst/>
        </a:prstGeom>
      </dsp:spPr>
      <dsp:txXfrm>
        <a:off x="0" y="2676780"/>
        <a:ext cx="388843" cy="560880"/>
      </dsp:txXfrm>
    </dsp:sp>
    <dsp:sp modelId="{EAD942DA-14E0-4B8C-A832-8088A1A83AF3}">
      <dsp:nvSpPr>
        <dsp:cNvPr id="15" name="矩形 14" hidden="1"/>
        <dsp:cNvSpPr/>
      </dsp:nvSpPr>
      <dsp:spPr>
        <a:xfrm>
          <a:off x="0" y="3538620"/>
          <a:ext cx="388843" cy="560880"/>
        </a:xfrm>
        <a:prstGeom prst="rect">
          <a:avLst/>
        </a:prstGeom>
      </dsp:spPr>
      <dsp:txXfrm>
        <a:off x="0" y="3538620"/>
        <a:ext cx="388843" cy="56088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992888" cy="1608212"/>
        <a:chOff x="0" y="0"/>
        <a:chExt cx="7992888" cy="1608212"/>
      </a:xfrm>
    </dsp:grpSpPr>
    <dsp:sp modelId="{22AB918E-31F2-4765-AC60-BB110DDA762D}">
      <dsp:nvSpPr>
        <dsp:cNvPr id="3" name="矩形 2"/>
        <dsp:cNvSpPr/>
      </dsp:nvSpPr>
      <dsp:spPr bwMode="white">
        <a:xfrm>
          <a:off x="157564" y="299601"/>
          <a:ext cx="3773958" cy="1179362"/>
        </a:xfrm>
        <a:prstGeom prst="rect">
          <a:avLst/>
        </a:prstGeom>
      </dsp:spPr>
      <dsp:style>
        <a:lnRef idx="1">
          <a:schemeClr val="dk2"/>
        </a:lnRef>
        <a:fillRef idx="1">
          <a:schemeClr val="lt2">
            <a:alpha val="40000"/>
          </a:schemeClr>
        </a:fillRef>
        <a:effectRef idx="0">
          <a:scrgbClr r="0" g="0" b="0"/>
        </a:effectRef>
        <a:fontRef idx="minor"/>
      </dsp:style>
      <dsp:txBody>
        <a:bodyPr lIns="798821"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gn="just" rtl="0">
            <a:lnSpc>
              <a:spcPct val="100000"/>
            </a:lnSpc>
            <a:spcBef>
              <a:spcPct val="0"/>
            </a:spcBef>
            <a:spcAft>
              <a:spcPct val="35000"/>
            </a:spcAft>
          </a:pPr>
          <a:r>
            <a:rPr lang="zh-CN" b="1" dirty="0" smtClean="0">
              <a:solidFill>
                <a:schemeClr val="dk1"/>
              </a:solidFill>
            </a:rPr>
            <a:t>委托开发合同：</a:t>
          </a:r>
          <a:r>
            <a:rPr lang="zh-CN" dirty="0" smtClean="0">
              <a:solidFill>
                <a:schemeClr val="dk1"/>
              </a:solidFill>
            </a:rPr>
            <a:t>指当事人一方委托另一方进行研究开发所订立的合同。</a:t>
          </a:r>
          <a:endParaRPr lang="zh-CN" dirty="0">
            <a:solidFill>
              <a:schemeClr val="dk1"/>
            </a:solidFill>
          </a:endParaRPr>
        </a:p>
      </dsp:txBody>
      <dsp:txXfrm>
        <a:off x="157564" y="299601"/>
        <a:ext cx="3773958" cy="1179362"/>
      </dsp:txXfrm>
    </dsp:sp>
    <dsp:sp modelId="{612DDAB4-0E77-46FF-AD16-33CEF3D1059F}">
      <dsp:nvSpPr>
        <dsp:cNvPr id="4" name="矩形 3"/>
        <dsp:cNvSpPr/>
      </dsp:nvSpPr>
      <dsp:spPr bwMode="white">
        <a:xfrm>
          <a:off x="316" y="129249"/>
          <a:ext cx="825553" cy="1238330"/>
        </a:xfrm>
        <a:prstGeom prst="rect">
          <a:avLst/>
        </a:prstGeom>
      </dsp:spPr>
      <dsp:style>
        <a:lnRef idx="3">
          <a:schemeClr val="lt2"/>
        </a:lnRef>
        <a:fillRef idx="1">
          <a:schemeClr val="dk2">
            <a:tint val="50000"/>
          </a:schemeClr>
        </a:fillRef>
        <a:effectRef idx="1">
          <a:scrgbClr r="0" g="0" b="0"/>
        </a:effectRef>
        <a:fontRef idx="minor"/>
      </dsp:style>
      <dsp:txXfrm>
        <a:off x="316" y="129249"/>
        <a:ext cx="825553" cy="1238330"/>
      </dsp:txXfrm>
    </dsp:sp>
    <dsp:sp modelId="{CC37517E-4C21-4C6E-8A9E-DEE904BF91B3}">
      <dsp:nvSpPr>
        <dsp:cNvPr id="5" name="矩形 4"/>
        <dsp:cNvSpPr/>
      </dsp:nvSpPr>
      <dsp:spPr bwMode="white">
        <a:xfrm>
          <a:off x="4219811" y="299601"/>
          <a:ext cx="3773958" cy="1179362"/>
        </a:xfrm>
        <a:prstGeom prst="rect">
          <a:avLst/>
        </a:prstGeom>
      </dsp:spPr>
      <dsp:style>
        <a:lnRef idx="1">
          <a:schemeClr val="dk2"/>
        </a:lnRef>
        <a:fillRef idx="1">
          <a:schemeClr val="lt2">
            <a:alpha val="40000"/>
          </a:schemeClr>
        </a:fillRef>
        <a:effectRef idx="0">
          <a:scrgbClr r="0" g="0" b="0"/>
        </a:effectRef>
        <a:fontRef idx="minor"/>
      </dsp:style>
      <dsp:txBody>
        <a:bodyPr lIns="798821" tIns="83820" rIns="83820" bIns="83820" anchor="ctr"/>
        <a:lstStyle>
          <a:lvl1pPr algn="l">
            <a:defRPr sz="22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gn="just" rtl="0">
            <a:lnSpc>
              <a:spcPct val="100000"/>
            </a:lnSpc>
            <a:spcBef>
              <a:spcPct val="0"/>
            </a:spcBef>
            <a:spcAft>
              <a:spcPct val="35000"/>
            </a:spcAft>
          </a:pPr>
          <a:r>
            <a:rPr lang="zh-CN" b="1" dirty="0" smtClean="0">
              <a:solidFill>
                <a:schemeClr val="dk1"/>
              </a:solidFill>
            </a:rPr>
            <a:t>合作开发合同：</a:t>
          </a:r>
          <a:r>
            <a:rPr lang="zh-CN" dirty="0" smtClean="0">
              <a:solidFill>
                <a:schemeClr val="dk1"/>
              </a:solidFill>
            </a:rPr>
            <a:t>指当事人双方共同研究开发所订立的合同。</a:t>
          </a:r>
          <a:endParaRPr lang="zh-CN" dirty="0">
            <a:solidFill>
              <a:schemeClr val="dk1"/>
            </a:solidFill>
          </a:endParaRPr>
        </a:p>
      </dsp:txBody>
      <dsp:txXfrm>
        <a:off x="4219811" y="299601"/>
        <a:ext cx="3773958" cy="1179362"/>
      </dsp:txXfrm>
    </dsp:sp>
    <dsp:sp modelId="{F69FC64B-3468-468B-A9DC-789445985E46}">
      <dsp:nvSpPr>
        <dsp:cNvPr id="6" name="矩形 5"/>
        <dsp:cNvSpPr/>
      </dsp:nvSpPr>
      <dsp:spPr bwMode="white">
        <a:xfrm>
          <a:off x="4062563" y="129249"/>
          <a:ext cx="825553" cy="1238330"/>
        </a:xfrm>
        <a:prstGeom prst="rect">
          <a:avLst/>
        </a:prstGeom>
      </dsp:spPr>
      <dsp:style>
        <a:lnRef idx="3">
          <a:schemeClr val="lt2"/>
        </a:lnRef>
        <a:fillRef idx="1">
          <a:schemeClr val="dk2">
            <a:tint val="50000"/>
          </a:schemeClr>
        </a:fillRef>
        <a:effectRef idx="1">
          <a:scrgbClr r="0" g="0" b="0"/>
        </a:effectRef>
        <a:fontRef idx="minor"/>
      </dsp:style>
      <dsp:txXfrm>
        <a:off x="4062563" y="129249"/>
        <a:ext cx="825553" cy="123833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Date Placeholder 3"/>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endParaRPr kumimoji="0" lang="zh-CN" altLang="en-US" smtClean="0"/>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36C324B-F1AB-426E-99ED-0ABE38896EA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5" name="Date Placeholder 4"/>
          <p:cNvSpPr>
            <a:spLocks noGrp="1"/>
          </p:cNvSpPr>
          <p:nvPr>
            <p:ph type="dt" sz="half" idx="10"/>
          </p:nvPr>
        </p:nvSpPr>
        <p:spPr/>
        <p:txBody>
          <a:bodyPr/>
          <a:lstStyle/>
          <a:p>
            <a:fld id="{2070DB1E-9ABA-44EC-A9B5-5B54D04E82C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336C324B-F1AB-426E-99ED-0ABE38896EAE}" type="slidenum">
              <a:rPr lang="zh-CN" altLang="en-US" smtClean="0"/>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070DB1E-9ABA-44EC-A9B5-5B54D04E82C8}" type="datetimeFigureOut">
              <a:rPr lang="zh-CN" altLang="en-US" smtClean="0"/>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36C324B-F1AB-426E-99ED-0ABE38896EAE}" type="slidenum">
              <a:rPr lang="zh-CN" altLang="en-US" smtClean="0"/>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panose="05020102010507070707"/>
        <a:buChar char=""/>
        <a:defRPr kumimoji="0" sz="2600" kern="1200">
          <a:solidFill>
            <a:schemeClr val="tx1"/>
          </a:solidFill>
          <a:latin typeface="+mn-lt"/>
          <a:ea typeface="+mn-ea"/>
          <a:cs typeface="+mn-cs"/>
        </a:defRPr>
      </a:lvl1pPr>
      <a:lvl2pPr marL="640080" indent="-247015" algn="l" rtl="0" eaLnBrk="1" latinLnBrk="0" hangingPunct="1">
        <a:spcBef>
          <a:spcPct val="20000"/>
        </a:spcBef>
        <a:buClr>
          <a:schemeClr val="accent1"/>
        </a:buClr>
        <a:buSzPct val="85000"/>
        <a:buFont typeface="Wingdings 2" panose="05020102010507070707"/>
        <a:buChar char=""/>
        <a:defRPr kumimoji="0" sz="2400" kern="1200">
          <a:solidFill>
            <a:schemeClr val="tx1"/>
          </a:solidFill>
          <a:latin typeface="+mn-lt"/>
          <a:ea typeface="+mn-ea"/>
          <a:cs typeface="+mn-cs"/>
        </a:defRPr>
      </a:lvl2pPr>
      <a:lvl3pPr marL="914400" indent="-247015" algn="l" rtl="0" eaLnBrk="1" latinLnBrk="0" hangingPunct="1">
        <a:spcBef>
          <a:spcPct val="20000"/>
        </a:spcBef>
        <a:buClr>
          <a:schemeClr val="accent2"/>
        </a:buClr>
        <a:buSzPct val="70000"/>
        <a:buFont typeface="Wingdings 2" panose="05020102010507070707"/>
        <a:buChar char=""/>
        <a:defRPr kumimoji="0" sz="2100" kern="1200">
          <a:solidFill>
            <a:schemeClr val="tx1"/>
          </a:solidFill>
          <a:latin typeface="+mn-lt"/>
          <a:ea typeface="+mn-ea"/>
          <a:cs typeface="+mn-cs"/>
        </a:defRPr>
      </a:lvl3pPr>
      <a:lvl4pPr marL="1188720" indent="-210185" algn="l" rtl="0" eaLnBrk="1" latinLnBrk="0" hangingPunct="1">
        <a:spcBef>
          <a:spcPct val="20000"/>
        </a:spcBef>
        <a:buClr>
          <a:schemeClr val="accent3"/>
        </a:buClr>
        <a:buSzPct val="65000"/>
        <a:buFont typeface="Wingdings 2" panose="05020102010507070707"/>
        <a:buChar char=""/>
        <a:defRPr kumimoji="0" sz="2000" kern="1200">
          <a:solidFill>
            <a:schemeClr val="tx1"/>
          </a:solidFill>
          <a:latin typeface="+mn-lt"/>
          <a:ea typeface="+mn-ea"/>
          <a:cs typeface="+mn-cs"/>
        </a:defRPr>
      </a:lvl4pPr>
      <a:lvl5pPr marL="1463040" indent="-210185" algn="l" rtl="0" eaLnBrk="1" latinLnBrk="0" hangingPunct="1">
        <a:spcBef>
          <a:spcPct val="20000"/>
        </a:spcBef>
        <a:buClr>
          <a:schemeClr val="accent4"/>
        </a:buClr>
        <a:buSzPct val="65000"/>
        <a:buFont typeface="Wingdings 2" panose="05020102010507070707"/>
        <a:buChar char=""/>
        <a:defRPr kumimoji="0"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tags" Target="../tags/tag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4.xml"/><Relationship Id="rId4" Type="http://schemas.openxmlformats.org/officeDocument/2006/relationships/image" Target="../media/image16.png"/><Relationship Id="rId3" Type="http://schemas.openxmlformats.org/officeDocument/2006/relationships/tags" Target="../tags/tag7.xml"/><Relationship Id="rId2" Type="http://schemas.openxmlformats.org/officeDocument/2006/relationships/image" Target="../media/image15.png"/><Relationship Id="rId1" Type="http://schemas.openxmlformats.org/officeDocument/2006/relationships/tags" Target="../tags/tag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tags" Target="../tags/tag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tags" Target="../tags/tag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39552" y="2348880"/>
            <a:ext cx="7704856" cy="2232248"/>
          </a:xfrm>
        </p:spPr>
        <p:txBody>
          <a:bodyPr>
            <a:normAutofit lnSpcReduction="10000"/>
          </a:bodyPr>
          <a:lstStyle/>
          <a:p>
            <a:pPr algn="ctr"/>
            <a:r>
              <a:rPr lang="zh-CN" altLang="en-US" sz="6600" b="1" dirty="0" smtClean="0">
                <a:solidFill>
                  <a:schemeClr val="tx1"/>
                </a:solidFill>
              </a:rPr>
              <a:t>横向科研项目</a:t>
            </a:r>
            <a:endParaRPr lang="en-US" altLang="zh-CN" sz="6600" b="1" dirty="0" smtClean="0">
              <a:solidFill>
                <a:schemeClr val="tx1"/>
              </a:solidFill>
            </a:endParaRPr>
          </a:p>
          <a:p>
            <a:pPr algn="ctr"/>
            <a:r>
              <a:rPr lang="zh-CN" altLang="en-US" sz="6600" b="1" dirty="0" smtClean="0">
                <a:solidFill>
                  <a:schemeClr val="tx1"/>
                </a:solidFill>
              </a:rPr>
              <a:t>业务培训</a:t>
            </a:r>
            <a:endParaRPr lang="zh-CN" altLang="en-US" sz="6600" b="1" dirty="0">
              <a:solidFill>
                <a:schemeClr val="tx1"/>
              </a:solidFill>
            </a:endParaRPr>
          </a:p>
        </p:txBody>
      </p:sp>
      <p:sp>
        <p:nvSpPr>
          <p:cNvPr id="4" name="文本框 3"/>
          <p:cNvSpPr txBox="1"/>
          <p:nvPr/>
        </p:nvSpPr>
        <p:spPr>
          <a:xfrm>
            <a:off x="5364088" y="5373216"/>
            <a:ext cx="3312368" cy="1198880"/>
          </a:xfrm>
          <a:prstGeom prst="rect">
            <a:avLst/>
          </a:prstGeom>
          <a:noFill/>
        </p:spPr>
        <p:txBody>
          <a:bodyPr wrap="square" rtlCol="0">
            <a:spAutoFit/>
          </a:bodyPr>
          <a:lstStyle/>
          <a:p>
            <a:r>
              <a:rPr lang="zh-CN" altLang="en-US" sz="2400" b="1" dirty="0" smtClean="0"/>
              <a:t>培训时间：</a:t>
            </a:r>
            <a:r>
              <a:rPr lang="en-US" altLang="zh-CN" sz="2400" b="1" dirty="0" smtClean="0"/>
              <a:t>2023</a:t>
            </a:r>
            <a:r>
              <a:rPr lang="zh-CN" altLang="en-US" sz="2400" b="1" dirty="0" smtClean="0"/>
              <a:t>年</a:t>
            </a:r>
            <a:r>
              <a:rPr lang="en-US" altLang="zh-CN" sz="2400" b="1" dirty="0" smtClean="0"/>
              <a:t>6</a:t>
            </a:r>
            <a:r>
              <a:rPr lang="zh-CN" altLang="en-US" sz="2400" b="1" dirty="0" smtClean="0"/>
              <a:t>月</a:t>
            </a:r>
            <a:endParaRPr lang="en-US" altLang="zh-CN" sz="2400" b="1" dirty="0" smtClean="0"/>
          </a:p>
          <a:p>
            <a:r>
              <a:rPr lang="zh-CN" altLang="en-US" sz="2400" b="1" dirty="0" smtClean="0"/>
              <a:t>培训人：侯功显</a:t>
            </a:r>
            <a:endParaRPr lang="zh-CN" altLang="en-US" sz="2400" b="1" dirty="0" smtClean="0"/>
          </a:p>
          <a:p>
            <a:r>
              <a:rPr lang="en-US" altLang="zh-CN" sz="2400" b="1" dirty="0"/>
              <a:t>           15307157870</a:t>
            </a:r>
            <a:endParaRPr lang="en-US" altLang="zh-CN" sz="24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35480"/>
            <a:ext cx="8229600" cy="2501632"/>
          </a:xfrm>
        </p:spPr>
        <p:txBody>
          <a:bodyPr/>
          <a:lstStyle/>
          <a:p>
            <a:r>
              <a:rPr lang="en-US" altLang="zh-CN" sz="2800" b="1" dirty="0">
                <a:latin typeface="仿宋" panose="02010609060101010101" pitchFamily="49" charset="-122"/>
                <a:ea typeface="仿宋" panose="02010609060101010101" pitchFamily="49" charset="-122"/>
              </a:rPr>
              <a:t>2.</a:t>
            </a:r>
            <a:r>
              <a:rPr lang="zh-CN" altLang="en-US" sz="2800" b="1" dirty="0">
                <a:latin typeface="仿宋" panose="02010609060101010101" pitchFamily="49" charset="-122"/>
                <a:ea typeface="仿宋" panose="02010609060101010101" pitchFamily="49" charset="-122"/>
              </a:rPr>
              <a:t>技术</a:t>
            </a:r>
            <a:r>
              <a:rPr lang="zh-CN" altLang="en-US" sz="2800" b="1" dirty="0" smtClean="0">
                <a:latin typeface="仿宋" panose="02010609060101010101" pitchFamily="49" charset="-122"/>
                <a:ea typeface="仿宋" panose="02010609060101010101" pitchFamily="49" charset="-122"/>
              </a:rPr>
              <a:t>开发</a:t>
            </a:r>
            <a:r>
              <a:rPr lang="zh-CN" altLang="en-US" sz="2800" b="1" dirty="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b="1" dirty="0">
              <a:latin typeface="仿宋" panose="02010609060101010101" pitchFamily="49" charset="-122"/>
              <a:ea typeface="仿宋" panose="02010609060101010101" pitchFamily="49" charset="-122"/>
            </a:endParaRPr>
          </a:p>
          <a:p>
            <a:pPr marL="0" indent="0">
              <a:buNone/>
            </a:pPr>
            <a:r>
              <a:rPr lang="zh-CN" altLang="en-US" sz="2800" dirty="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指</a:t>
            </a:r>
            <a:r>
              <a:rPr lang="zh-CN" altLang="en-US" sz="2800" dirty="0">
                <a:latin typeface="仿宋" panose="02010609060101010101" pitchFamily="49" charset="-122"/>
                <a:ea typeface="仿宋" panose="02010609060101010101" pitchFamily="49" charset="-122"/>
              </a:rPr>
              <a:t>当事人之间就新技术、新产品、新工艺和新材料及其系统的研究开发所订立的合同。包括委托开发合同和合作开发合同</a:t>
            </a:r>
            <a:r>
              <a:rPr lang="zh-CN" altLang="en-US" sz="2800" dirty="0" smtClean="0">
                <a:latin typeface="仿宋" panose="02010609060101010101" pitchFamily="49" charset="-122"/>
                <a:ea typeface="仿宋" panose="02010609060101010101" pitchFamily="49" charset="-122"/>
              </a:rPr>
              <a:t>。</a:t>
            </a:r>
            <a:endParaRPr lang="zh-CN" altLang="en-US" sz="2800" dirty="0">
              <a:latin typeface="仿宋" panose="02010609060101010101" pitchFamily="49" charset="-122"/>
              <a:ea typeface="仿宋" panose="02010609060101010101" pitchFamily="49" charset="-122"/>
            </a:endParaRPr>
          </a:p>
        </p:txBody>
      </p:sp>
      <p:graphicFrame>
        <p:nvGraphicFramePr>
          <p:cNvPr id="5" name="图示 4"/>
          <p:cNvGraphicFramePr/>
          <p:nvPr/>
        </p:nvGraphicFramePr>
        <p:xfrm>
          <a:off x="573886" y="4653136"/>
          <a:ext cx="7992888" cy="16082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8"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技术开发合同的界定</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530" y="476672"/>
            <a:ext cx="8229600" cy="1143000"/>
          </a:xfrm>
        </p:spPr>
        <p:txBody>
          <a:bodyPr>
            <a:normAutofit/>
          </a:bodyPr>
          <a:lstStyle/>
          <a:p>
            <a:pPr algn="ctr"/>
            <a:r>
              <a:rPr lang="zh-CN" altLang="en-US" dirty="0" smtClean="0"/>
              <a:t>技术开发合同</a:t>
            </a:r>
            <a:r>
              <a:rPr lang="zh-CN" altLang="en-US" dirty="0"/>
              <a:t>范围的界定</a:t>
            </a:r>
            <a:endParaRPr lang="zh-CN" altLang="en-US" dirty="0"/>
          </a:p>
        </p:txBody>
      </p:sp>
      <p:sp>
        <p:nvSpPr>
          <p:cNvPr id="3" name="内容占位符 2"/>
          <p:cNvSpPr>
            <a:spLocks noGrp="1"/>
          </p:cNvSpPr>
          <p:nvPr>
            <p:ph idx="1"/>
          </p:nvPr>
        </p:nvSpPr>
        <p:spPr>
          <a:xfrm>
            <a:off x="755576" y="1742202"/>
            <a:ext cx="7632848" cy="5112568"/>
          </a:xfrm>
        </p:spPr>
        <p:txBody>
          <a:bodyPr>
            <a:noAutofit/>
          </a:bodyPr>
          <a:lstStyle/>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1</a:t>
            </a:r>
            <a:r>
              <a:rPr lang="zh-CN" altLang="en-US" sz="1600" b="1" kern="0" dirty="0">
                <a:latin typeface="Verdana" panose="020B0604030504040204"/>
              </a:rPr>
              <a:t>）小试、中试技术成果的产业化开发项目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2</a:t>
            </a:r>
            <a:r>
              <a:rPr lang="zh-CN" altLang="en-US" sz="1600" b="1" kern="0" dirty="0">
                <a:latin typeface="Verdana" panose="020B0604030504040204"/>
              </a:rPr>
              <a:t>）技术改造项目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3</a:t>
            </a:r>
            <a:r>
              <a:rPr lang="zh-CN" altLang="en-US" sz="1600" b="1" kern="0" dirty="0">
                <a:latin typeface="Verdana" panose="020B0604030504040204"/>
              </a:rPr>
              <a:t>）成套技术设备和试验装置的技术改进项目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4</a:t>
            </a:r>
            <a:r>
              <a:rPr lang="zh-CN" altLang="en-US" sz="1600" b="1" kern="0" dirty="0">
                <a:latin typeface="Verdana" panose="020B0604030504040204"/>
              </a:rPr>
              <a:t>）引进技术和设备消化、吸收基础上的创新开发项目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5</a:t>
            </a:r>
            <a:r>
              <a:rPr lang="zh-CN" altLang="en-US" sz="1600" b="1" kern="0" dirty="0">
                <a:latin typeface="Verdana" panose="020B0604030504040204"/>
              </a:rPr>
              <a:t>）信息技术的研究开发项目，包括语言系统、过程控制、管理工程、特定专家系统、计算机辅助设计、计算机集成制造系统等，但软件复制和无原创性的程序编制的除外。</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6</a:t>
            </a:r>
            <a:r>
              <a:rPr lang="zh-CN" altLang="en-US" sz="1600" b="1" kern="0" dirty="0">
                <a:latin typeface="Verdana" panose="020B0604030504040204"/>
              </a:rPr>
              <a:t>）自然资源的开发利用项目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7</a:t>
            </a:r>
            <a:r>
              <a:rPr lang="zh-CN" altLang="en-US" sz="1600" b="1" kern="0" dirty="0">
                <a:latin typeface="Verdana" panose="020B0604030504040204"/>
              </a:rPr>
              <a:t>）治理污染、保护环境和生态项目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a:t>
            </a:r>
            <a:r>
              <a:rPr lang="en-US" altLang="zh-CN" sz="1600" b="1" kern="0" dirty="0">
                <a:latin typeface="Verdana" panose="020B0604030504040204"/>
              </a:rPr>
              <a:t>8</a:t>
            </a:r>
            <a:r>
              <a:rPr lang="zh-CN" altLang="en-US" sz="1600" b="1" kern="0" dirty="0">
                <a:latin typeface="Verdana" panose="020B0604030504040204"/>
              </a:rPr>
              <a:t>）其他科技成果转化项目</a:t>
            </a:r>
            <a:endParaRPr lang="zh-CN" altLang="en-US" sz="1600" b="1" kern="0" dirty="0">
              <a:latin typeface="Verdana" panose="020B0604030504040204"/>
            </a:endParaRPr>
          </a:p>
          <a:p>
            <a:pPr marL="342900" lvl="0" indent="-342900" fontAlgn="base">
              <a:lnSpc>
                <a:spcPct val="150000"/>
              </a:lnSpc>
              <a:spcAft>
                <a:spcPct val="0"/>
              </a:spcAft>
              <a:buClr>
                <a:srgbClr val="0C71E0"/>
              </a:buClr>
              <a:buSzTx/>
              <a:buNone/>
            </a:pPr>
            <a:r>
              <a:rPr lang="zh-CN" altLang="en-US" sz="1600" b="1" kern="0" dirty="0" smtClean="0">
                <a:latin typeface="Verdana" panose="020B0604030504040204"/>
              </a:rPr>
              <a:t>注</a:t>
            </a:r>
            <a:r>
              <a:rPr lang="zh-CN" altLang="en-US" sz="1600" b="1" kern="0" dirty="0">
                <a:latin typeface="Verdana" panose="020B0604030504040204"/>
              </a:rPr>
              <a:t>：前款各项中属一般设备维修、改装、常规的设计变更及其已有技术直接应用于产品生产的，不属于技术开发合同。</a:t>
            </a:r>
            <a:endParaRPr lang="zh-CN" altLang="en-US" sz="1600" b="1" kern="0" dirty="0">
              <a:latin typeface="Verdana" panose="020B06040305040402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不属于技术开发范围的</a:t>
            </a:r>
            <a:r>
              <a:rPr lang="zh-CN" altLang="en-US" dirty="0"/>
              <a:t>合同</a:t>
            </a:r>
            <a:endParaRPr lang="zh-CN" altLang="en-US" dirty="0"/>
          </a:p>
        </p:txBody>
      </p:sp>
      <p:sp>
        <p:nvSpPr>
          <p:cNvPr id="3" name="内容占位符 2"/>
          <p:cNvSpPr>
            <a:spLocks noGrp="1"/>
          </p:cNvSpPr>
          <p:nvPr>
            <p:ph idx="1"/>
          </p:nvPr>
        </p:nvSpPr>
        <p:spPr>
          <a:xfrm>
            <a:off x="683568" y="2420888"/>
            <a:ext cx="7776864" cy="3816424"/>
          </a:xfrm>
        </p:spPr>
        <p:txBody>
          <a:bodyPr>
            <a:noAutofit/>
          </a:bodyPr>
          <a:lstStyle/>
          <a:p>
            <a:pPr marL="342900" indent="-342900" fontAlgn="base">
              <a:lnSpc>
                <a:spcPct val="15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1</a:t>
            </a:r>
            <a:r>
              <a:rPr lang="zh-CN" altLang="en-US" sz="2000" b="1" kern="0" dirty="0">
                <a:latin typeface="Verdana" panose="020B0604030504040204"/>
              </a:rPr>
              <a:t>）合同标的为当事人已经掌握的技术方案，包括已完成产业化开发的产品、工艺、材料及其系统。</a:t>
            </a:r>
            <a:endParaRPr lang="zh-CN" altLang="en-US" sz="2000" b="1" kern="0" dirty="0">
              <a:latin typeface="Verdana" panose="020B0604030504040204"/>
            </a:endParaRPr>
          </a:p>
          <a:p>
            <a:pPr marL="342900" indent="-342900" fontAlgn="base">
              <a:lnSpc>
                <a:spcPct val="150000"/>
              </a:lnSpc>
              <a:spcAft>
                <a:spcPct val="0"/>
              </a:spcAft>
              <a:buClr>
                <a:srgbClr val="0C71E0"/>
              </a:buClr>
              <a:buSzTx/>
              <a:buNone/>
            </a:pPr>
            <a:r>
              <a:rPr lang="zh-CN" altLang="en-US" sz="2000" b="1" kern="0" dirty="0">
                <a:latin typeface="Verdana" panose="020B0604030504040204"/>
              </a:rPr>
              <a:t>（</a:t>
            </a:r>
            <a:r>
              <a:rPr lang="en-US" altLang="zh-CN" sz="2000" b="1" kern="0" dirty="0">
                <a:latin typeface="Verdana" panose="020B0604030504040204"/>
              </a:rPr>
              <a:t>2</a:t>
            </a:r>
            <a:r>
              <a:rPr lang="zh-CN" altLang="en-US" sz="2000" b="1" kern="0" dirty="0">
                <a:latin typeface="Verdana" panose="020B0604030504040204"/>
              </a:rPr>
              <a:t>）合同标的为通过简单改变尺寸、参数、排列，或者通过类似技术手段的变换实现的产品改型、工艺变更以及材料配方调整。</a:t>
            </a:r>
            <a:endParaRPr lang="zh-CN" altLang="en-US" sz="2000" b="1" kern="0" dirty="0">
              <a:latin typeface="Verdana" panose="020B0604030504040204"/>
            </a:endParaRPr>
          </a:p>
          <a:p>
            <a:pPr marL="342900" indent="-342900" fontAlgn="base">
              <a:lnSpc>
                <a:spcPct val="150000"/>
              </a:lnSpc>
              <a:spcAft>
                <a:spcPct val="0"/>
              </a:spcAft>
              <a:buClr>
                <a:srgbClr val="0C71E0"/>
              </a:buClr>
              <a:buSzTx/>
              <a:buNone/>
            </a:pPr>
            <a:r>
              <a:rPr lang="zh-CN" altLang="en-US" sz="2000" b="1" kern="0" dirty="0">
                <a:latin typeface="Verdana" panose="020B0604030504040204"/>
              </a:rPr>
              <a:t>（</a:t>
            </a:r>
            <a:r>
              <a:rPr lang="en-US" altLang="zh-CN" sz="2000" b="1" kern="0" dirty="0">
                <a:latin typeface="Verdana" panose="020B0604030504040204"/>
              </a:rPr>
              <a:t>3</a:t>
            </a:r>
            <a:r>
              <a:rPr lang="zh-CN" altLang="en-US" sz="2000" b="1" kern="0" dirty="0">
                <a:latin typeface="Verdana" panose="020B0604030504040204"/>
              </a:rPr>
              <a:t>）合同标的为一般检验、测试、鉴定、仿制和应用</a:t>
            </a:r>
            <a:r>
              <a:rPr lang="zh-CN" altLang="en-US" sz="2000" b="1" kern="0" dirty="0" smtClean="0">
                <a:latin typeface="Verdana" panose="020B0604030504040204"/>
              </a:rPr>
              <a:t>。</a:t>
            </a:r>
            <a:endParaRPr lang="zh-CN" altLang="en-US" sz="2000" b="1" kern="0" dirty="0">
              <a:latin typeface="Verdana" panose="020B0604030504040204"/>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935480"/>
            <a:ext cx="8229600" cy="4509135"/>
          </a:xfrm>
        </p:spPr>
        <p:txBody>
          <a:bodyPr>
            <a:normAutofit/>
          </a:bodyPr>
          <a:lstStyle/>
          <a:p>
            <a:r>
              <a:rPr lang="en-US" altLang="zh-CN" sz="2800" b="1" dirty="0">
                <a:latin typeface="仿宋" panose="02010609060101010101" pitchFamily="49" charset="-122"/>
                <a:ea typeface="仿宋" panose="02010609060101010101" pitchFamily="49" charset="-122"/>
              </a:rPr>
              <a:t>3.</a:t>
            </a:r>
            <a:r>
              <a:rPr lang="zh-CN" altLang="en-US" sz="2800" b="1" dirty="0">
                <a:latin typeface="仿宋" panose="02010609060101010101" pitchFamily="49" charset="-122"/>
                <a:ea typeface="仿宋" panose="02010609060101010101" pitchFamily="49" charset="-122"/>
              </a:rPr>
              <a:t>技术咨询</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指</a:t>
            </a:r>
            <a:r>
              <a:rPr lang="zh-CN" altLang="en-US" sz="2800" dirty="0">
                <a:latin typeface="仿宋" panose="02010609060101010101" pitchFamily="49" charset="-122"/>
                <a:ea typeface="仿宋" panose="02010609060101010101" pitchFamily="49" charset="-122"/>
              </a:rPr>
              <a:t>当事人一方为另一方就特定技术项目提供可行性论证、技术预测、专题技术调查、分析评价报告所订立的合同</a:t>
            </a:r>
            <a:r>
              <a:rPr lang="zh-CN" altLang="en-US" sz="2800" dirty="0" smtClean="0">
                <a:latin typeface="仿宋" panose="02010609060101010101" pitchFamily="49" charset="-122"/>
                <a:ea typeface="仿宋" panose="02010609060101010101" pitchFamily="49" charset="-122"/>
              </a:rPr>
              <a:t>。</a:t>
            </a:r>
            <a:endParaRPr lang="zh-CN" altLang="en-US" sz="2800" dirty="0" smtClean="0">
              <a:latin typeface="仿宋" panose="02010609060101010101" pitchFamily="49" charset="-122"/>
              <a:ea typeface="仿宋" panose="02010609060101010101" pitchFamily="49" charset="-122"/>
            </a:endParaRPr>
          </a:p>
          <a:p>
            <a:pPr marL="0" indent="0">
              <a:buNone/>
            </a:pPr>
            <a:r>
              <a:rPr lang="zh-CN" altLang="en-US" sz="2800" dirty="0" smtClean="0">
                <a:highlight>
                  <a:srgbClr val="FFFF00"/>
                </a:highlight>
                <a:latin typeface="仿宋" panose="02010609060101010101" pitchFamily="49" charset="-122"/>
                <a:ea typeface="仿宋" panose="02010609060101010101" pitchFamily="49" charset="-122"/>
              </a:rPr>
              <a:t>民法典</a:t>
            </a:r>
            <a:r>
              <a:rPr lang="en-US" altLang="zh-CN" sz="2800" dirty="0" smtClean="0">
                <a:highlight>
                  <a:srgbClr val="FFFF00"/>
                </a:highlight>
                <a:latin typeface="仿宋" panose="02010609060101010101" pitchFamily="49" charset="-122"/>
                <a:ea typeface="仿宋" panose="02010609060101010101" pitchFamily="49" charset="-122"/>
              </a:rPr>
              <a:t>第八百八十条　【技术咨询合同受托人义务】技术咨询合同的受托人应当按照约定的期限完成咨询报告或者解答问题,提出的咨询报告应当达到约定的要求。</a:t>
            </a:r>
            <a:endParaRPr lang="en-US" altLang="zh-CN" sz="2800" dirty="0" smtClean="0">
              <a:highlight>
                <a:srgbClr val="FFFF00"/>
              </a:highlight>
              <a:latin typeface="仿宋" panose="02010609060101010101" pitchFamily="49" charset="-122"/>
              <a:ea typeface="仿宋" panose="02010609060101010101" pitchFamily="49" charset="-122"/>
            </a:endParaRPr>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技术咨询合同的界定</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t>不属于</a:t>
            </a:r>
            <a:r>
              <a:rPr lang="zh-CN" altLang="en-US" dirty="0" smtClean="0"/>
              <a:t>技术咨询范围</a:t>
            </a:r>
            <a:r>
              <a:rPr lang="zh-CN" altLang="en-US" dirty="0"/>
              <a:t>的</a:t>
            </a:r>
            <a:r>
              <a:rPr lang="zh-CN" altLang="en-US" dirty="0"/>
              <a:t>合同</a:t>
            </a:r>
            <a:endParaRPr lang="zh-CN" altLang="en-US" dirty="0"/>
          </a:p>
        </p:txBody>
      </p:sp>
      <p:sp>
        <p:nvSpPr>
          <p:cNvPr id="3" name="内容占位符 2"/>
          <p:cNvSpPr>
            <a:spLocks noGrp="1"/>
          </p:cNvSpPr>
          <p:nvPr>
            <p:ph idx="1"/>
          </p:nvPr>
        </p:nvSpPr>
        <p:spPr>
          <a:xfrm>
            <a:off x="755576" y="2420888"/>
            <a:ext cx="7560840" cy="3312368"/>
          </a:xfrm>
        </p:spPr>
        <p:txBody>
          <a:bodyPr>
            <a:noAutofit/>
          </a:bodyPr>
          <a:lstStyle/>
          <a:p>
            <a:pPr marL="342900" indent="-342900" fontAlgn="base">
              <a:lnSpc>
                <a:spcPct val="20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1</a:t>
            </a:r>
            <a:r>
              <a:rPr lang="zh-CN" altLang="en-US" sz="2000" b="1" kern="0" dirty="0">
                <a:latin typeface="Verdana" panose="020B0604030504040204"/>
              </a:rPr>
              <a:t>）就经济分析、法律咨询、社会发展项目的论证、评价和调查所订立的合同</a:t>
            </a:r>
            <a:r>
              <a:rPr lang="zh-CN" altLang="en-US" sz="2000" b="1" kern="0" dirty="0" smtClean="0">
                <a:latin typeface="Verdana" panose="020B0604030504040204"/>
              </a:rPr>
              <a:t>。</a:t>
            </a:r>
            <a:endParaRPr lang="en-US" altLang="zh-CN" sz="2000" b="1" kern="0" dirty="0" smtClean="0">
              <a:latin typeface="Verdana" panose="020B0604030504040204"/>
            </a:endParaRPr>
          </a:p>
          <a:p>
            <a:pPr marL="342900" indent="-342900" fontAlgn="base">
              <a:lnSpc>
                <a:spcPct val="200000"/>
              </a:lnSpc>
              <a:spcAft>
                <a:spcPct val="0"/>
              </a:spcAft>
              <a:buClr>
                <a:srgbClr val="0C71E0"/>
              </a:buClr>
              <a:buSzTx/>
              <a:buNone/>
            </a:pPr>
            <a:r>
              <a:rPr lang="zh-CN" altLang="en-US" sz="2000" b="1" kern="0" dirty="0" smtClean="0">
                <a:latin typeface="Verdana" panose="020B0604030504040204"/>
              </a:rPr>
              <a:t>（</a:t>
            </a:r>
            <a:r>
              <a:rPr lang="en-US" altLang="zh-CN" sz="2000" b="1" kern="0" dirty="0">
                <a:latin typeface="Verdana" panose="020B0604030504040204"/>
              </a:rPr>
              <a:t>2</a:t>
            </a:r>
            <a:r>
              <a:rPr lang="zh-CN" altLang="en-US" sz="2000" b="1" kern="0" dirty="0">
                <a:latin typeface="Verdana" panose="020B0604030504040204"/>
              </a:rPr>
              <a:t>）就购买设备、仪器、原材料、配套产品等提供商业信息所订立的合同。</a:t>
            </a:r>
            <a:endParaRPr lang="zh-CN" altLang="en-US" sz="2000" b="1" kern="0" dirty="0">
              <a:latin typeface="Verdana" panose="020B06040305040402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800" b="1" dirty="0">
                <a:latin typeface="仿宋" panose="02010609060101010101" pitchFamily="49" charset="-122"/>
                <a:ea typeface="仿宋" panose="02010609060101010101" pitchFamily="49" charset="-122"/>
              </a:rPr>
              <a:t>4.</a:t>
            </a:r>
            <a:r>
              <a:rPr lang="zh-CN" altLang="en-US" sz="2800" b="1" dirty="0">
                <a:latin typeface="仿宋" panose="02010609060101010101" pitchFamily="49" charset="-122"/>
                <a:ea typeface="仿宋" panose="02010609060101010101" pitchFamily="49" charset="-122"/>
              </a:rPr>
              <a:t>技术转让</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指</a:t>
            </a:r>
            <a:r>
              <a:rPr lang="zh-CN" altLang="en-US" sz="2800" dirty="0">
                <a:latin typeface="仿宋" panose="02010609060101010101" pitchFamily="49" charset="-122"/>
                <a:ea typeface="仿宋" panose="02010609060101010101" pitchFamily="49" charset="-122"/>
              </a:rPr>
              <a:t>当事人专利权转让、专利权申请转让、非专利技术的转让所订立的合同。包括技术秘密转让和专利权转让。</a:t>
            </a:r>
            <a:endParaRPr lang="zh-CN" altLang="en-US" sz="2800" dirty="0">
              <a:latin typeface="仿宋" panose="02010609060101010101" pitchFamily="49" charset="-122"/>
              <a:ea typeface="仿宋" panose="02010609060101010101" pitchFamily="49" charset="-122"/>
            </a:endParaRPr>
          </a:p>
          <a:p>
            <a:endParaRPr lang="zh-CN" altLang="en-US" dirty="0"/>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技术转让合同的界定</a:t>
            </a:r>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2800" b="1" dirty="0">
                <a:latin typeface="仿宋" panose="02010609060101010101" pitchFamily="49" charset="-122"/>
                <a:ea typeface="仿宋" panose="02010609060101010101" pitchFamily="49" charset="-122"/>
              </a:rPr>
              <a:t>5.</a:t>
            </a:r>
            <a:r>
              <a:rPr lang="zh-CN" altLang="en-US" sz="2800" b="1" dirty="0">
                <a:latin typeface="仿宋" panose="02010609060101010101" pitchFamily="49" charset="-122"/>
                <a:ea typeface="仿宋" panose="02010609060101010101" pitchFamily="49" charset="-122"/>
              </a:rPr>
              <a:t>技术实施许可合同</a:t>
            </a:r>
            <a:endParaRPr lang="en-US" altLang="zh-CN" sz="2800" b="1" dirty="0">
              <a:latin typeface="仿宋" panose="02010609060101010101" pitchFamily="49" charset="-122"/>
              <a:ea typeface="仿宋" panose="02010609060101010101" pitchFamily="49" charset="-122"/>
            </a:endParaRPr>
          </a:p>
          <a:p>
            <a:pPr marL="0" indent="0">
              <a:buNone/>
            </a:pPr>
            <a:endParaRPr lang="en-US" altLang="zh-CN" sz="2800" dirty="0" smtClean="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实施许可也称专利许可证贸易，是指专利技术所有人或其授权人许可他人在一定期限、一定地区、以一定方式实施其所拥有的专利，并向他人收取使用费用，分为制造许可、使用许可、销售许可等，具有专利技术成果的转化、应用和推广的作用。</a:t>
            </a:r>
            <a:endParaRPr lang="zh-CN" altLang="en-US" sz="2800" dirty="0">
              <a:latin typeface="仿宋" panose="02010609060101010101" pitchFamily="49" charset="-122"/>
              <a:ea typeface="仿宋" panose="02010609060101010101" pitchFamily="49" charset="-122"/>
            </a:endParaRPr>
          </a:p>
          <a:p>
            <a:endParaRPr lang="zh-CN" altLang="en-US" dirty="0"/>
          </a:p>
        </p:txBody>
      </p:sp>
      <p:sp>
        <p:nvSpPr>
          <p:cNvPr id="4" name="标题 1"/>
          <p:cNvSpPr txBox="1"/>
          <p:nvPr/>
        </p:nvSpPr>
        <p:spPr>
          <a:xfrm>
            <a:off x="455530" y="476672"/>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zh-CN" altLang="en-US" dirty="0" smtClean="0"/>
              <a:t>技术实施许可合同的界定</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457200" y="1331595"/>
            <a:ext cx="8229600" cy="4993005"/>
          </a:xfrm>
        </p:spPr>
        <p:txBody>
          <a:bodyPr/>
          <a:p>
            <a:endParaRPr lang="zh-CN" altLang="en-US"/>
          </a:p>
        </p:txBody>
      </p:sp>
      <p:pic>
        <p:nvPicPr>
          <p:cNvPr id="4" name="图片 3" descr="1AAJ_S3B`BC{F0}2[_9@UIY"/>
          <p:cNvPicPr>
            <a:picLocks noChangeAspect="1"/>
          </p:cNvPicPr>
          <p:nvPr>
            <p:custDataLst>
              <p:tags r:id="rId1"/>
            </p:custDataLst>
          </p:nvPr>
        </p:nvPicPr>
        <p:blipFill>
          <a:blip r:embed="rId2"/>
          <a:stretch>
            <a:fillRect/>
          </a:stretch>
        </p:blipFill>
        <p:spPr>
          <a:xfrm>
            <a:off x="2124075" y="1412875"/>
            <a:ext cx="4943475" cy="506031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a:p>
            <a:endParaRPr lang="zh-CN" altLang="en-US"/>
          </a:p>
          <a:p>
            <a:endParaRPr lang="zh-CN" altLang="en-US"/>
          </a:p>
          <a:p>
            <a:endParaRPr lang="zh-CN" altLang="en-US"/>
          </a:p>
          <a:p>
            <a:endParaRPr lang="zh-CN" altLang="en-US"/>
          </a:p>
          <a:p>
            <a:endParaRPr lang="zh-CN" altLang="en-US"/>
          </a:p>
        </p:txBody>
      </p:sp>
      <p:pic>
        <p:nvPicPr>
          <p:cNvPr id="4" name="图片 3" descr="4HE6F776MUVYT7O7UT$I251"/>
          <p:cNvPicPr>
            <a:picLocks noChangeAspect="1"/>
          </p:cNvPicPr>
          <p:nvPr/>
        </p:nvPicPr>
        <p:blipFill>
          <a:blip r:embed="rId1"/>
          <a:stretch>
            <a:fillRect/>
          </a:stretch>
        </p:blipFill>
        <p:spPr>
          <a:xfrm>
            <a:off x="1276350" y="765175"/>
            <a:ext cx="5903595" cy="3276600"/>
          </a:xfrm>
          <a:prstGeom prst="rect">
            <a:avLst/>
          </a:prstGeom>
        </p:spPr>
      </p:pic>
      <p:pic>
        <p:nvPicPr>
          <p:cNvPr id="6" name="图片 5" descr="WLXM@T4E3U0U~4@VRK_E%K1"/>
          <p:cNvPicPr>
            <a:picLocks noChangeAspect="1"/>
          </p:cNvPicPr>
          <p:nvPr/>
        </p:nvPicPr>
        <p:blipFill>
          <a:blip r:embed="rId2"/>
          <a:stretch>
            <a:fillRect/>
          </a:stretch>
        </p:blipFill>
        <p:spPr>
          <a:xfrm>
            <a:off x="1259205" y="4437380"/>
            <a:ext cx="5924550" cy="116205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66437" y="404664"/>
            <a:ext cx="8229600" cy="1143000"/>
          </a:xfrm>
        </p:spPr>
        <p:txBody>
          <a:bodyPr>
            <a:normAutofit/>
          </a:bodyPr>
          <a:lstStyle/>
          <a:p>
            <a:r>
              <a:rPr lang="zh-CN" altLang="en-US" dirty="0" smtClean="0"/>
              <a:t>二、</a:t>
            </a:r>
            <a:r>
              <a:rPr lang="zh-CN" altLang="en-US" dirty="0"/>
              <a:t>横向科研项目办理</a:t>
            </a:r>
            <a:r>
              <a:rPr lang="zh-CN" altLang="en-US" dirty="0" smtClean="0"/>
              <a:t>流程</a:t>
            </a:r>
            <a:endParaRPr lang="zh-CN" altLang="en-US" dirty="0"/>
          </a:p>
        </p:txBody>
      </p:sp>
      <p:sp>
        <p:nvSpPr>
          <p:cNvPr id="3" name="内容占位符 2"/>
          <p:cNvSpPr>
            <a:spLocks noGrp="1"/>
          </p:cNvSpPr>
          <p:nvPr>
            <p:ph idx="1"/>
          </p:nvPr>
        </p:nvSpPr>
        <p:spPr>
          <a:xfrm>
            <a:off x="457200" y="1791464"/>
            <a:ext cx="8229600" cy="4877896"/>
          </a:xfrm>
        </p:spPr>
        <p:txBody>
          <a:bodyPr>
            <a:normAutofit/>
          </a:bodyPr>
          <a:lstStyle/>
          <a:p>
            <a:r>
              <a:rPr lang="en-US" altLang="zh-CN" sz="2800" b="1" dirty="0" smtClean="0">
                <a:latin typeface="仿宋" panose="02010609060101010101" pitchFamily="49" charset="-122"/>
                <a:ea typeface="仿宋" panose="02010609060101010101" pitchFamily="49" charset="-122"/>
              </a:rPr>
              <a:t>1</a:t>
            </a:r>
            <a:r>
              <a:rPr lang="en-US" altLang="zh-CN" sz="2800" b="1" dirty="0">
                <a:latin typeface="仿宋" panose="02010609060101010101" pitchFamily="49" charset="-122"/>
                <a:ea typeface="仿宋" panose="02010609060101010101" pitchFamily="49" charset="-122"/>
              </a:rPr>
              <a:t>.</a:t>
            </a:r>
            <a:r>
              <a:rPr lang="zh-CN" altLang="en-US" sz="2800" b="1" dirty="0" smtClean="0">
                <a:latin typeface="仿宋" panose="02010609060101010101" pitchFamily="49" charset="-122"/>
                <a:ea typeface="仿宋" panose="02010609060101010101" pitchFamily="49" charset="-122"/>
              </a:rPr>
              <a:t>签订</a:t>
            </a:r>
            <a:r>
              <a:rPr lang="zh-CN" altLang="en-US" sz="2800" b="1" dirty="0">
                <a:latin typeface="仿宋" panose="02010609060101010101" pitchFamily="49" charset="-122"/>
                <a:ea typeface="仿宋" panose="02010609060101010101" pitchFamily="49" charset="-122"/>
              </a:rPr>
              <a:t>合同</a:t>
            </a:r>
            <a:endParaRPr lang="zh-CN" altLang="en-US" sz="2800" b="1" dirty="0">
              <a:latin typeface="仿宋" panose="02010609060101010101" pitchFamily="49" charset="-122"/>
              <a:ea typeface="仿宋" panose="02010609060101010101" pitchFamily="49" charset="-122"/>
            </a:endParaRPr>
          </a:p>
          <a:p>
            <a:pPr marL="0" indent="0">
              <a:buNone/>
            </a:pPr>
            <a:r>
              <a:rPr lang="zh-CN" altLang="en-US" sz="2800" dirty="0">
                <a:latin typeface="仿宋" panose="02010609060101010101" pitchFamily="49" charset="-122"/>
                <a:ea typeface="仿宋" panose="02010609060101010101" pitchFamily="49" charset="-122"/>
              </a:rPr>
              <a:t>    各学院要告知本单位项目负责人登录科发院网站到下载中心</a:t>
            </a:r>
            <a:r>
              <a:rPr lang="zh-CN" altLang="en-US" sz="2800" dirty="0" smtClean="0">
                <a:latin typeface="仿宋" panose="02010609060101010101" pitchFamily="49" charset="-122"/>
                <a:ea typeface="仿宋" panose="02010609060101010101" pitchFamily="49" charset="-122"/>
              </a:rPr>
              <a:t>下载“横向科研集成工具包</a:t>
            </a:r>
            <a:r>
              <a:rPr lang="en-US" altLang="zh-CN" sz="2800" dirty="0" smtClean="0">
                <a:latin typeface="仿宋" panose="02010609060101010101" pitchFamily="49" charset="-122"/>
                <a:ea typeface="仿宋" panose="02010609060101010101" pitchFamily="49" charset="-122"/>
              </a:rPr>
              <a:t>-2023</a:t>
            </a:r>
            <a:r>
              <a:rPr lang="zh-CN" altLang="en-US" sz="2800" dirty="0" smtClean="0">
                <a:latin typeface="仿宋" panose="02010609060101010101" pitchFamily="49" charset="-122"/>
                <a:ea typeface="仿宋" panose="02010609060101010101" pitchFamily="49" charset="-122"/>
              </a:rPr>
              <a:t>年</a:t>
            </a:r>
            <a:r>
              <a:rPr lang="en-US" altLang="zh-CN" sz="2800" dirty="0" smtClean="0">
                <a:latin typeface="仿宋" panose="02010609060101010101" pitchFamily="49" charset="-122"/>
                <a:ea typeface="仿宋" panose="02010609060101010101" pitchFamily="49" charset="-122"/>
              </a:rPr>
              <a:t>3</a:t>
            </a:r>
            <a:r>
              <a:rPr lang="zh-CN" altLang="en-US" sz="2800" dirty="0" smtClean="0">
                <a:latin typeface="仿宋" panose="02010609060101010101" pitchFamily="49" charset="-122"/>
                <a:ea typeface="仿宋" panose="02010609060101010101" pitchFamily="49" charset="-122"/>
              </a:rPr>
              <a:t>月”文件工具包，按照五技合同要求草拟对应类型合同，合同草拟好后由</a:t>
            </a:r>
            <a:r>
              <a:rPr lang="zh-CN" altLang="en-US" sz="2800" dirty="0">
                <a:latin typeface="仿宋" panose="02010609060101010101" pitchFamily="49" charset="-122"/>
                <a:ea typeface="仿宋" panose="02010609060101010101" pitchFamily="49" charset="-122"/>
              </a:rPr>
              <a:t>所在单位科研</a:t>
            </a:r>
            <a:r>
              <a:rPr lang="zh-CN" altLang="en-US" sz="2800" dirty="0" smtClean="0">
                <a:latin typeface="仿宋" panose="02010609060101010101" pitchFamily="49" charset="-122"/>
                <a:ea typeface="仿宋" panose="02010609060101010101" pitchFamily="49" charset="-122"/>
              </a:rPr>
              <a:t>管理人员发科发院黄孟勤老师审核（</a:t>
            </a:r>
            <a:r>
              <a:rPr lang="zh-CN" altLang="en-US" sz="2800" dirty="0" smtClean="0">
                <a:solidFill>
                  <a:srgbClr val="FF0000"/>
                </a:solidFill>
                <a:latin typeface="仿宋" panose="02010609060101010101" pitchFamily="49" charset="-122"/>
                <a:ea typeface="仿宋" panose="02010609060101010101" pitchFamily="49" charset="-122"/>
              </a:rPr>
              <a:t>只有审核过的合同使用</a:t>
            </a:r>
            <a:r>
              <a:rPr lang="en-US" altLang="zh-CN" sz="2800" dirty="0" smtClean="0">
                <a:solidFill>
                  <a:srgbClr val="FF0000"/>
                </a:solidFill>
                <a:latin typeface="仿宋" panose="02010609060101010101" pitchFamily="49" charset="-122"/>
                <a:ea typeface="仿宋" panose="02010609060101010101" pitchFamily="49" charset="-122"/>
              </a:rPr>
              <a:t>OA</a:t>
            </a:r>
            <a:r>
              <a:rPr lang="zh-CN" altLang="en-US" sz="2800" dirty="0" smtClean="0">
                <a:solidFill>
                  <a:srgbClr val="FF0000"/>
                </a:solidFill>
                <a:latin typeface="仿宋" panose="02010609060101010101" pitchFamily="49" charset="-122"/>
                <a:ea typeface="仿宋" panose="02010609060101010101" pitchFamily="49" charset="-122"/>
              </a:rPr>
              <a:t>用印才快</a:t>
            </a:r>
            <a:r>
              <a:rPr lang="zh-CN" altLang="en-US" sz="2800" dirty="0" smtClean="0">
                <a:latin typeface="仿宋" panose="02010609060101010101" pitchFamily="49" charset="-122"/>
                <a:ea typeface="仿宋" panose="02010609060101010101" pitchFamily="49" charset="-122"/>
              </a:rPr>
              <a:t>）</a:t>
            </a:r>
            <a:r>
              <a:rPr lang="zh-CN" altLang="en-US" sz="2800" dirty="0" smtClean="0">
                <a:latin typeface="仿宋" panose="02010609060101010101" pitchFamily="49" charset="-122"/>
                <a:ea typeface="仿宋" panose="02010609060101010101" pitchFamily="49" charset="-122"/>
                <a:sym typeface="+mn-ea"/>
              </a:rPr>
              <a:t>。</a:t>
            </a:r>
            <a:endParaRPr lang="zh-CN" altLang="en-US" sz="2800" dirty="0" smtClean="0">
              <a:latin typeface="仿宋" panose="02010609060101010101" pitchFamily="49" charset="-122"/>
              <a:ea typeface="仿宋" panose="02010609060101010101" pitchFamily="49" charset="-122"/>
              <a:sym typeface="+mn-ea"/>
            </a:endParaRPr>
          </a:p>
          <a:p>
            <a:pPr marL="0" indent="0">
              <a:buNone/>
            </a:pPr>
            <a:endParaRPr lang="en-US" altLang="zh-CN" sz="2800" dirty="0" smtClean="0">
              <a:latin typeface="仿宋" panose="02010609060101010101" pitchFamily="49" charset="-122"/>
              <a:ea typeface="仿宋" panose="02010609060101010101" pitchFamily="49" charset="-122"/>
            </a:endParaRPr>
          </a:p>
          <a:p>
            <a:pPr marL="0" indent="0">
              <a:buNone/>
            </a:pPr>
            <a:r>
              <a:rPr lang="en-US" altLang="zh-CN" sz="2800" dirty="0" smtClean="0">
                <a:latin typeface="仿宋" panose="02010609060101010101" pitchFamily="49" charset="-122"/>
                <a:ea typeface="仿宋" panose="02010609060101010101" pitchFamily="49" charset="-122"/>
              </a:rPr>
              <a:t>  </a:t>
            </a:r>
            <a:endParaRPr lang="zh-CN" altLang="en-US" sz="2800" dirty="0">
              <a:latin typeface="仿宋" panose="02010609060101010101" pitchFamily="49" charset="-122"/>
              <a:ea typeface="仿宋" panose="02010609060101010101" pitchFamily="49" charset="-122"/>
            </a:endParaRPr>
          </a:p>
          <a:p>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996952"/>
            <a:ext cx="2829000" cy="1143000"/>
          </a:xfrm>
        </p:spPr>
        <p:txBody>
          <a:bodyPr>
            <a:normAutofit/>
          </a:bodyPr>
          <a:lstStyle/>
          <a:p>
            <a:pPr algn="ctr"/>
            <a:r>
              <a:rPr lang="zh-CN" altLang="en-US" sz="6600" b="1" dirty="0"/>
              <a:t>目录</a:t>
            </a:r>
            <a:endParaRPr lang="zh-CN" altLang="en-US" sz="6600" b="1" dirty="0"/>
          </a:p>
        </p:txBody>
      </p:sp>
      <p:graphicFrame>
        <p:nvGraphicFramePr>
          <p:cNvPr id="4" name="内容占位符 3"/>
          <p:cNvGraphicFramePr>
            <a:graphicFrameLocks noGrp="1"/>
          </p:cNvGraphicFramePr>
          <p:nvPr>
            <p:ph idx="1"/>
          </p:nvPr>
        </p:nvGraphicFramePr>
        <p:xfrm>
          <a:off x="2411760" y="1484784"/>
          <a:ext cx="5915000" cy="43891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b="1" dirty="0" smtClean="0">
                <a:latin typeface="仿宋" panose="02010609060101010101" pitchFamily="49" charset="-122"/>
                <a:ea typeface="仿宋" panose="02010609060101010101" pitchFamily="49" charset="-122"/>
                <a:sym typeface="+mn-ea"/>
              </a:rPr>
              <a:t>2.</a:t>
            </a:r>
            <a:r>
              <a:rPr lang="zh-CN" altLang="en-US" b="1" dirty="0" smtClean="0">
                <a:latin typeface="仿宋" panose="02010609060101010101" pitchFamily="49" charset="-122"/>
                <a:ea typeface="仿宋" panose="02010609060101010101" pitchFamily="49" charset="-122"/>
                <a:sym typeface="+mn-ea"/>
              </a:rPr>
              <a:t>学院初审合同注意事项</a:t>
            </a:r>
            <a:endParaRPr lang="en-US" altLang="zh-CN" b="1" dirty="0" smtClean="0">
              <a:latin typeface="仿宋" panose="02010609060101010101" pitchFamily="49" charset="-122"/>
              <a:ea typeface="仿宋" panose="02010609060101010101" pitchFamily="49" charset="-122"/>
            </a:endParaRPr>
          </a:p>
          <a:p>
            <a:pPr marL="0" indent="0">
              <a:buNone/>
            </a:pPr>
            <a:r>
              <a:rPr lang="en-US" altLang="zh-CN" dirty="0">
                <a:latin typeface="仿宋" panose="02010609060101010101" pitchFamily="49" charset="-122"/>
                <a:ea typeface="仿宋" panose="02010609060101010101" pitchFamily="49" charset="-122"/>
                <a:sym typeface="+mn-ea"/>
              </a:rPr>
              <a:t> </a:t>
            </a:r>
            <a:r>
              <a:rPr lang="en-US" altLang="zh-CN" dirty="0" smtClean="0">
                <a:latin typeface="仿宋" panose="02010609060101010101" pitchFamily="49" charset="-122"/>
                <a:ea typeface="仿宋" panose="02010609060101010101" pitchFamily="49" charset="-122"/>
                <a:sym typeface="+mn-ea"/>
              </a:rPr>
              <a:t>   *</a:t>
            </a:r>
            <a:r>
              <a:rPr lang="zh-CN" altLang="en-US" dirty="0" smtClean="0">
                <a:latin typeface="仿宋" panose="02010609060101010101" pitchFamily="49" charset="-122"/>
                <a:ea typeface="仿宋" panose="02010609060101010101" pitchFamily="49" charset="-122"/>
                <a:sym typeface="+mn-ea"/>
              </a:rPr>
              <a:t>最重要的一点要是三方协议的合同版本</a:t>
            </a:r>
            <a:endParaRPr lang="zh-CN" altLang="en-US" dirty="0" smtClean="0">
              <a:latin typeface="仿宋" panose="02010609060101010101" pitchFamily="49" charset="-122"/>
              <a:ea typeface="仿宋" panose="02010609060101010101" pitchFamily="49" charset="-122"/>
            </a:endParaRPr>
          </a:p>
          <a:p>
            <a:pPr marL="0" indent="0">
              <a:buNone/>
            </a:pPr>
            <a:r>
              <a:rPr lang="zh-CN" altLang="en-US" dirty="0" smtClean="0">
                <a:latin typeface="仿宋" panose="02010609060101010101" pitchFamily="49" charset="-122"/>
                <a:ea typeface="仿宋" panose="02010609060101010101" pitchFamily="49" charset="-122"/>
                <a:sym typeface="+mn-ea"/>
              </a:rPr>
              <a:t>（主要体现首页和尾页上），不是三方合同的横向项目不能请款，经费使用和纵向一样。</a:t>
            </a:r>
            <a:endParaRPr lang="zh-CN" altLang="en-US" dirty="0" smtClean="0">
              <a:latin typeface="仿宋" panose="02010609060101010101" pitchFamily="49" charset="-122"/>
              <a:ea typeface="仿宋" panose="02010609060101010101" pitchFamily="49" charset="-122"/>
              <a:sym typeface="+mn-ea"/>
            </a:endParaRPr>
          </a:p>
          <a:p>
            <a:pPr marL="0" indent="0">
              <a:buNone/>
            </a:pPr>
            <a:r>
              <a:rPr lang="zh-CN" altLang="en-US" dirty="0" smtClean="0">
                <a:solidFill>
                  <a:srgbClr val="FF0000"/>
                </a:solidFill>
                <a:latin typeface="仿宋" panose="02010609060101010101" pitchFamily="49" charset="-122"/>
                <a:ea typeface="仿宋" panose="02010609060101010101" pitchFamily="49" charset="-122"/>
                <a:sym typeface="+mn-ea"/>
              </a:rPr>
              <a:t>附件</a:t>
            </a:r>
            <a:r>
              <a:rPr lang="en-US" altLang="zh-CN" dirty="0" smtClean="0">
                <a:solidFill>
                  <a:srgbClr val="FF0000"/>
                </a:solidFill>
                <a:latin typeface="仿宋" panose="02010609060101010101" pitchFamily="49" charset="-122"/>
                <a:ea typeface="仿宋" panose="02010609060101010101" pitchFamily="49" charset="-122"/>
                <a:sym typeface="+mn-ea"/>
              </a:rPr>
              <a:t>1</a:t>
            </a:r>
            <a:r>
              <a:rPr lang="zh-CN" altLang="en-US" dirty="0" smtClean="0">
                <a:solidFill>
                  <a:srgbClr val="FF0000"/>
                </a:solidFill>
                <a:latin typeface="仿宋" panose="02010609060101010101" pitchFamily="49" charset="-122"/>
                <a:ea typeface="仿宋" panose="02010609060101010101" pitchFamily="49" charset="-122"/>
                <a:sym typeface="+mn-ea"/>
              </a:rPr>
              <a:t>立项审核表上的时间一定要在合同签订日期前</a:t>
            </a:r>
            <a:r>
              <a:rPr lang="en-US" altLang="zh-CN" dirty="0" smtClean="0">
                <a:latin typeface="仿宋" panose="02010609060101010101" pitchFamily="49" charset="-122"/>
                <a:ea typeface="仿宋" panose="02010609060101010101" pitchFamily="49" charset="-122"/>
                <a:sym typeface="+mn-ea"/>
              </a:rPr>
              <a:t> </a:t>
            </a:r>
            <a:endParaRPr lang="zh-CN" altLang="en-US" dirty="0" smtClean="0">
              <a:latin typeface="仿宋" panose="02010609060101010101" pitchFamily="49" charset="-122"/>
              <a:ea typeface="仿宋" panose="02010609060101010101" pitchFamily="49" charset="-122"/>
            </a:endParaRPr>
          </a:p>
          <a:p>
            <a:pPr marL="0" indent="0">
              <a:buNone/>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7" name="内容占位符 6" descr="ZUQ`12H_~~`OSA~G7IKF3]6"/>
          <p:cNvPicPr>
            <a:picLocks noChangeAspect="1"/>
          </p:cNvPicPr>
          <p:nvPr>
            <p:ph idx="1"/>
            <p:custDataLst>
              <p:tags r:id="rId1"/>
            </p:custDataLst>
          </p:nvPr>
        </p:nvPicPr>
        <p:blipFill>
          <a:blip r:embed="rId2"/>
          <a:stretch>
            <a:fillRect/>
          </a:stretch>
        </p:blipFill>
        <p:spPr>
          <a:xfrm>
            <a:off x="1331595" y="5085080"/>
            <a:ext cx="6156960" cy="819150"/>
          </a:xfrm>
          <a:prstGeom prst="rect">
            <a:avLst/>
          </a:prstGeom>
        </p:spPr>
      </p:pic>
      <p:pic>
        <p:nvPicPr>
          <p:cNvPr id="5" name="图片 4" descr="H9B9TTS{2N$WR`]{T1F{0LK"/>
          <p:cNvPicPr>
            <a:picLocks noChangeAspect="1"/>
          </p:cNvPicPr>
          <p:nvPr>
            <p:custDataLst>
              <p:tags r:id="rId3"/>
            </p:custDataLst>
          </p:nvPr>
        </p:nvPicPr>
        <p:blipFill>
          <a:blip r:embed="rId4"/>
          <a:stretch>
            <a:fillRect/>
          </a:stretch>
        </p:blipFill>
        <p:spPr>
          <a:xfrm>
            <a:off x="1259205" y="2132965"/>
            <a:ext cx="6346825" cy="279019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dirty="0" smtClean="0">
                <a:latin typeface="仿宋" panose="02010609060101010101" pitchFamily="49" charset="-122"/>
                <a:ea typeface="仿宋" panose="02010609060101010101" pitchFamily="49" charset="-122"/>
                <a:sym typeface="+mn-ea"/>
              </a:rPr>
              <a:t> </a:t>
            </a:r>
            <a:endParaRPr lang="en-US" altLang="zh-CN" dirty="0" smtClean="0">
              <a:latin typeface="仿宋" panose="02010609060101010101" pitchFamily="49" charset="-122"/>
              <a:ea typeface="仿宋" panose="02010609060101010101" pitchFamily="49" charset="-122"/>
              <a:sym typeface="+mn-ea"/>
            </a:endParaRPr>
          </a:p>
          <a:p>
            <a:r>
              <a:rPr lang="en-US" altLang="zh-CN" dirty="0" smtClean="0">
                <a:latin typeface="仿宋" panose="02010609060101010101" pitchFamily="49" charset="-122"/>
                <a:ea typeface="仿宋" panose="02010609060101010101" pitchFamily="49" charset="-122"/>
                <a:sym typeface="+mn-ea"/>
              </a:rPr>
              <a:t>*</a:t>
            </a:r>
            <a:r>
              <a:rPr lang="zh-CN" altLang="en-US" dirty="0">
                <a:latin typeface="仿宋" panose="02010609060101010101" pitchFamily="49" charset="-122"/>
                <a:ea typeface="仿宋" panose="02010609060101010101" pitchFamily="49" charset="-122"/>
                <a:sym typeface="+mn-ea"/>
              </a:rPr>
              <a:t>第三方可以团队负责人，也可以研发团队公司。前者请款到个人账户，后者请款到公司账户（只要法人是研发团队成员的，科研分可以做团队成员名下）</a:t>
            </a:r>
            <a:endParaRPr lang="zh-CN" altLang="en-US" dirty="0">
              <a:latin typeface="仿宋" panose="02010609060101010101" pitchFamily="49" charset="-122"/>
              <a:ea typeface="仿宋" panose="02010609060101010101" pitchFamily="49" charset="-122"/>
              <a:sym typeface="+mn-ea"/>
            </a:endParaRPr>
          </a:p>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1475740" y="3789045"/>
            <a:ext cx="5829300" cy="23812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合同首尾页</a:t>
            </a:r>
            <a:r>
              <a:rPr lang="en-US" altLang="zh-CN" dirty="0" smtClean="0"/>
              <a:t>-</a:t>
            </a:r>
            <a:r>
              <a:rPr lang="zh-CN" altLang="en-US" dirty="0" smtClean="0"/>
              <a:t>请款到研发团队公司</a:t>
            </a:r>
            <a:endParaRPr lang="zh-CN" altLang="en-US" dirty="0" smtClean="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3568" y="2420888"/>
            <a:ext cx="3840427"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内容占位符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23995" y="2420888"/>
            <a:ext cx="4080454" cy="2880320"/>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cstate="print">
            <a:extLst>
              <a:ext uri="{28A0092B-C50C-407E-A947-70E740481C1C}">
                <a14:useLocalDpi xmlns:a14="http://schemas.microsoft.com/office/drawing/2010/main" val="0"/>
              </a:ext>
            </a:extLst>
          </a:blip>
          <a:stretch>
            <a:fillRect/>
          </a:stretch>
        </p:blipFill>
        <p:spPr>
          <a:xfrm>
            <a:off x="755576" y="2492896"/>
            <a:ext cx="3816424" cy="2736304"/>
          </a:xfrm>
        </p:spPr>
      </p:pic>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92896"/>
            <a:ext cx="367030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标题 1"/>
          <p:cNvSpPr>
            <a:spLocks noGrp="1"/>
          </p:cNvSpPr>
          <p:nvPr>
            <p:ph type="title"/>
          </p:nvPr>
        </p:nvSpPr>
        <p:spPr>
          <a:xfrm>
            <a:off x="107950" y="704215"/>
            <a:ext cx="8757920" cy="1143000"/>
          </a:xfrm>
        </p:spPr>
        <p:txBody>
          <a:bodyPr>
            <a:normAutofit fontScale="90000"/>
          </a:bodyPr>
          <a:lstStyle/>
          <a:p>
            <a:r>
              <a:rPr lang="zh-CN" altLang="en-US" dirty="0" smtClean="0"/>
              <a:t>合同首尾页</a:t>
            </a:r>
            <a:r>
              <a:rPr lang="en-US" altLang="zh-CN" dirty="0" smtClean="0"/>
              <a:t>-</a:t>
            </a:r>
            <a:r>
              <a:rPr lang="zh-CN" altLang="en-US" dirty="0" smtClean="0"/>
              <a:t>请款到研发负责人名下</a:t>
            </a:r>
            <a:endParaRPr lang="zh-CN" alt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合同正文</a:t>
            </a:r>
            <a:br>
              <a:rPr lang="zh-CN" altLang="en-US" dirty="0"/>
            </a:br>
            <a:br>
              <a:rPr lang="zh-CN" altLang="en-US" dirty="0"/>
            </a:br>
            <a:br>
              <a:rPr lang="zh-CN" altLang="en-US" dirty="0"/>
            </a:br>
            <a:br>
              <a:rPr lang="zh-CN" altLang="en-US" dirty="0"/>
            </a:br>
            <a:br>
              <a:rPr lang="zh-CN" altLang="en-US" dirty="0"/>
            </a:br>
            <a:br>
              <a:rPr lang="zh-CN" altLang="en-US" dirty="0"/>
            </a:br>
            <a:endParaRPr lang="zh-CN" altLang="en-US" dirty="0"/>
          </a:p>
        </p:txBody>
      </p:sp>
      <p:sp>
        <p:nvSpPr>
          <p:cNvPr id="3" name="内容占位符 2"/>
          <p:cNvSpPr>
            <a:spLocks noGrp="1"/>
          </p:cNvSpPr>
          <p:nvPr>
            <p:ph idx="1"/>
          </p:nvPr>
        </p:nvSpPr>
        <p:spPr>
          <a:xfrm>
            <a:off x="457200" y="1935480"/>
            <a:ext cx="8229600" cy="3894455"/>
          </a:xfrm>
        </p:spPr>
        <p:txBody>
          <a:bodyPr>
            <a:normAutofit fontScale="82500"/>
          </a:bodyPr>
          <a:lstStyle/>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1.</a:t>
            </a:r>
            <a:r>
              <a:rPr lang="zh-CN" altLang="en-US" dirty="0" smtClean="0">
                <a:latin typeface="仿宋" panose="02010609060101010101" pitchFamily="49" charset="-122"/>
                <a:ea typeface="仿宋" panose="02010609060101010101" pitchFamily="49" charset="-122"/>
              </a:rPr>
              <a:t>关于项目</a:t>
            </a:r>
            <a:r>
              <a:rPr lang="zh-CN" altLang="en-US" dirty="0">
                <a:latin typeface="仿宋" panose="02010609060101010101" pitchFamily="49" charset="-122"/>
                <a:ea typeface="仿宋" panose="02010609060101010101" pitchFamily="49" charset="-122"/>
              </a:rPr>
              <a:t>的</a:t>
            </a:r>
            <a:r>
              <a:rPr lang="zh-CN" altLang="en-US" dirty="0" smtClean="0">
                <a:latin typeface="仿宋" panose="02010609060101010101" pitchFamily="49" charset="-122"/>
                <a:ea typeface="仿宋" panose="02010609060101010101" pitchFamily="49" charset="-122"/>
              </a:rPr>
              <a:t>名称，一定要规避</a:t>
            </a:r>
            <a:r>
              <a:rPr lang="zh-CN" altLang="en-US" sz="3890" dirty="0" smtClean="0">
                <a:solidFill>
                  <a:srgbClr val="FF0000"/>
                </a:solidFill>
                <a:latin typeface="仿宋" panose="02010609060101010101" pitchFamily="49" charset="-122"/>
                <a:ea typeface="仿宋" panose="02010609060101010101" pitchFamily="49" charset="-122"/>
              </a:rPr>
              <a:t>演出、培训和比赛</a:t>
            </a:r>
            <a:r>
              <a:rPr lang="zh-CN" altLang="en-US" dirty="0" smtClean="0">
                <a:latin typeface="仿宋" panose="02010609060101010101" pitchFamily="49" charset="-122"/>
                <a:ea typeface="仿宋" panose="02010609060101010101" pitchFamily="49" charset="-122"/>
              </a:rPr>
              <a:t>字眼，尽量往科学研究上靠</a:t>
            </a:r>
            <a:r>
              <a:rPr lang="en-US" altLang="zh-CN" dirty="0" smtClean="0">
                <a:latin typeface="仿宋" panose="02010609060101010101" pitchFamily="49" charset="-122"/>
                <a:ea typeface="仿宋" panose="02010609060101010101" pitchFamily="49" charset="-122"/>
              </a:rPr>
              <a:t>,</a:t>
            </a:r>
            <a:r>
              <a:rPr lang="zh-CN" altLang="en-US" dirty="0" smtClean="0">
                <a:latin typeface="仿宋" panose="02010609060101010101" pitchFamily="49" charset="-122"/>
                <a:ea typeface="仿宋" panose="02010609060101010101" pitchFamily="49" charset="-122"/>
              </a:rPr>
              <a:t>题目里一定要出现</a:t>
            </a:r>
            <a:r>
              <a:rPr lang="zh-CN" altLang="en-US" sz="3395" dirty="0" smtClean="0">
                <a:highlight>
                  <a:srgbClr val="FFFF00"/>
                </a:highlight>
                <a:latin typeface="仿宋" panose="02010609060101010101" pitchFamily="49" charset="-122"/>
                <a:ea typeface="仿宋" panose="02010609060101010101" pitchFamily="49" charset="-122"/>
              </a:rPr>
              <a:t>研究</a:t>
            </a:r>
            <a:r>
              <a:rPr lang="zh-CN" altLang="en-US" dirty="0" smtClean="0">
                <a:latin typeface="仿宋" panose="02010609060101010101" pitchFamily="49" charset="-122"/>
                <a:ea typeface="仿宋" panose="02010609060101010101" pitchFamily="49" charset="-122"/>
              </a:rPr>
              <a:t>等</a:t>
            </a:r>
            <a:r>
              <a:rPr lang="zh-CN" altLang="en-US" dirty="0" smtClean="0">
                <a:latin typeface="仿宋" panose="02010609060101010101" pitchFamily="49" charset="-122"/>
                <a:ea typeface="仿宋" panose="02010609060101010101" pitchFamily="49" charset="-122"/>
              </a:rPr>
              <a:t>字眼；</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2</a:t>
            </a:r>
            <a:r>
              <a:rPr lang="en-US" altLang="zh-CN" dirty="0">
                <a:latin typeface="仿宋" panose="02010609060101010101" pitchFamily="49" charset="-122"/>
                <a:ea typeface="仿宋" panose="02010609060101010101" pitchFamily="49" charset="-122"/>
              </a:rPr>
              <a:t>.</a:t>
            </a:r>
            <a:r>
              <a:rPr lang="zh-CN" altLang="en-US" dirty="0">
                <a:latin typeface="仿宋" panose="02010609060101010101" pitchFamily="49" charset="-122"/>
                <a:ea typeface="仿宋" panose="02010609060101010101" pitchFamily="49" charset="-122"/>
              </a:rPr>
              <a:t>合同</a:t>
            </a:r>
            <a:r>
              <a:rPr lang="zh-CN" altLang="en-US" dirty="0" smtClean="0">
                <a:latin typeface="仿宋" panose="02010609060101010101" pitchFamily="49" charset="-122"/>
                <a:ea typeface="仿宋" panose="02010609060101010101" pitchFamily="49" charset="-122"/>
              </a:rPr>
              <a:t>标</a:t>
            </a:r>
            <a:r>
              <a:rPr lang="zh-CN" altLang="en-US" dirty="0">
                <a:latin typeface="仿宋" panose="02010609060101010101" pitchFamily="49" charset="-122"/>
                <a:ea typeface="仿宋" panose="02010609060101010101" pitchFamily="49" charset="-122"/>
              </a:rPr>
              <a:t>的的内容、范围和要求，履行的计划、地点和</a:t>
            </a:r>
            <a:r>
              <a:rPr lang="zh-CN" altLang="en-US" dirty="0" smtClean="0">
                <a:latin typeface="仿宋" panose="02010609060101010101" pitchFamily="49" charset="-122"/>
                <a:ea typeface="仿宋" panose="02010609060101010101" pitchFamily="49" charset="-122"/>
              </a:rPr>
              <a:t>方式要明确；</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rPr>
              <a:t>3</a:t>
            </a:r>
            <a:r>
              <a:rPr lang="en-US" altLang="zh-CN" dirty="0">
                <a:latin typeface="仿宋" panose="02010609060101010101" pitchFamily="49" charset="-122"/>
                <a:ea typeface="仿宋" panose="02010609060101010101" pitchFamily="49" charset="-122"/>
              </a:rPr>
              <a:t>.</a:t>
            </a:r>
            <a:r>
              <a:rPr lang="zh-CN" altLang="en-US" dirty="0" smtClean="0">
                <a:latin typeface="仿宋" panose="02010609060101010101" pitchFamily="49" charset="-122"/>
                <a:ea typeface="仿宋" panose="02010609060101010101" pitchFamily="49" charset="-122"/>
              </a:rPr>
              <a:t>合同签订日期与执行日期，可以提前半年内。（比如经费</a:t>
            </a:r>
            <a:r>
              <a:rPr lang="en-US" altLang="zh-CN" dirty="0" smtClean="0">
                <a:latin typeface="仿宋" panose="02010609060101010101" pitchFamily="49" charset="-122"/>
                <a:ea typeface="仿宋" panose="02010609060101010101" pitchFamily="49" charset="-122"/>
              </a:rPr>
              <a:t>9</a:t>
            </a:r>
            <a:r>
              <a:rPr lang="zh-CN" altLang="en-US" dirty="0" smtClean="0">
                <a:latin typeface="仿宋" panose="02010609060101010101" pitchFamily="49" charset="-122"/>
                <a:ea typeface="仿宋" panose="02010609060101010101" pitchFamily="49" charset="-122"/>
              </a:rPr>
              <a:t>月到账的，合同签订日期可以是当年</a:t>
            </a:r>
            <a:r>
              <a:rPr lang="en-US" altLang="zh-CN" dirty="0" smtClean="0">
                <a:latin typeface="仿宋" panose="02010609060101010101" pitchFamily="49" charset="-122"/>
                <a:ea typeface="仿宋" panose="02010609060101010101" pitchFamily="49" charset="-122"/>
              </a:rPr>
              <a:t>3</a:t>
            </a:r>
            <a:r>
              <a:rPr lang="zh-CN" altLang="en-US" dirty="0" smtClean="0">
                <a:latin typeface="仿宋" panose="02010609060101010101" pitchFamily="49" charset="-122"/>
                <a:ea typeface="仿宋" panose="02010609060101010101" pitchFamily="49" charset="-122"/>
              </a:rPr>
              <a:t>月份的）</a:t>
            </a:r>
            <a:endParaRPr lang="en-US" altLang="zh-CN" dirty="0" smtClean="0">
              <a:latin typeface="仿宋" panose="02010609060101010101" pitchFamily="49" charset="-122"/>
              <a:ea typeface="仿宋" panose="02010609060101010101" pitchFamily="49" charset="-122"/>
            </a:endParaRPr>
          </a:p>
        </p:txBody>
      </p:sp>
      <p:sp>
        <p:nvSpPr>
          <p:cNvPr id="4" name="标题 1"/>
          <p:cNvSpPr txBox="1"/>
          <p:nvPr/>
        </p:nvSpPr>
        <p:spPr>
          <a:xfrm>
            <a:off x="609600" y="85648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zh-CN" altLang="en-US" dirty="0" smtClean="0"/>
              <a:t>注意事项</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4222" y="337220"/>
            <a:ext cx="8229600" cy="1143000"/>
          </a:xfrm>
        </p:spPr>
        <p:txBody>
          <a:bodyPr>
            <a:noAutofit/>
          </a:bodyPr>
          <a:lstStyle/>
          <a:p>
            <a:pPr lvl="0"/>
            <a:r>
              <a:rPr lang="zh-CN" altLang="en-US" dirty="0">
                <a:sym typeface="+mn-ea"/>
              </a:rPr>
              <a:t>申请</a:t>
            </a:r>
            <a:r>
              <a:rPr lang="zh-CN" altLang="en-US" dirty="0" smtClean="0">
                <a:sym typeface="+mn-ea"/>
              </a:rPr>
              <a:t>用印</a:t>
            </a:r>
            <a:endParaRPr lang="zh-CN" altLang="en-US" dirty="0"/>
          </a:p>
        </p:txBody>
      </p:sp>
      <p:sp>
        <p:nvSpPr>
          <p:cNvPr id="3" name="内容占位符 2"/>
          <p:cNvSpPr>
            <a:spLocks noGrp="1"/>
          </p:cNvSpPr>
          <p:nvPr>
            <p:ph idx="1"/>
          </p:nvPr>
        </p:nvSpPr>
        <p:spPr>
          <a:xfrm>
            <a:off x="457200" y="1556792"/>
            <a:ext cx="8229600" cy="4767808"/>
          </a:xfrm>
        </p:spPr>
        <p:txBody>
          <a:bodyPr/>
          <a:lstStyle/>
          <a:p>
            <a:pPr marL="342900" lvl="0" indent="-342900">
              <a:buClr>
                <a:srgbClr val="2F2F2F"/>
              </a:buClr>
              <a:buSzPct val="50000"/>
              <a:buFont typeface="Wingdings 2" panose="05020102010507070707"/>
              <a:buChar char="ß"/>
            </a:pPr>
            <a:r>
              <a:rPr lang="zh-CN" altLang="en-US" dirty="0">
                <a:latin typeface="仿宋" panose="02010609060101010101" pitchFamily="49" charset="-122"/>
                <a:ea typeface="仿宋" panose="02010609060101010101" pitchFamily="49" charset="-122"/>
                <a:sym typeface="+mn-ea"/>
              </a:rPr>
              <a:t>项目负责人所在单位</a:t>
            </a:r>
            <a:r>
              <a:rPr lang="en-US" altLang="zh-CN" dirty="0">
                <a:latin typeface="仿宋" panose="02010609060101010101" pitchFamily="49" charset="-122"/>
                <a:ea typeface="仿宋" panose="02010609060101010101" pitchFamily="49" charset="-122"/>
                <a:sym typeface="+mn-ea"/>
              </a:rPr>
              <a:t>OA</a:t>
            </a:r>
            <a:r>
              <a:rPr lang="zh-CN" altLang="en-US" dirty="0">
                <a:latin typeface="仿宋" panose="02010609060101010101" pitchFamily="49" charset="-122"/>
                <a:ea typeface="仿宋" panose="02010609060101010101" pitchFamily="49" charset="-122"/>
                <a:sym typeface="+mn-ea"/>
              </a:rPr>
              <a:t>系统走申请用印流程，流程完成后到带</a:t>
            </a:r>
            <a:r>
              <a:rPr lang="zh-CN" altLang="en-US" dirty="0">
                <a:highlight>
                  <a:srgbClr val="FFFF00"/>
                </a:highlight>
                <a:latin typeface="仿宋" panose="02010609060101010101" pitchFamily="49" charset="-122"/>
                <a:ea typeface="仿宋" panose="02010609060101010101" pitchFamily="49" charset="-122"/>
                <a:sym typeface="+mn-ea"/>
              </a:rPr>
              <a:t>合同原件</a:t>
            </a:r>
            <a:r>
              <a:rPr lang="zh-CN" altLang="en-US" dirty="0">
                <a:latin typeface="仿宋" panose="02010609060101010101" pitchFamily="49" charset="-122"/>
                <a:ea typeface="仿宋" panose="02010609060101010101" pitchFamily="49" charset="-122"/>
                <a:sym typeface="+mn-ea"/>
              </a:rPr>
              <a:t>、</a:t>
            </a:r>
            <a:r>
              <a:rPr lang="zh-CN" altLang="en-US" dirty="0">
                <a:highlight>
                  <a:srgbClr val="FFFF00"/>
                </a:highlight>
                <a:latin typeface="仿宋" panose="02010609060101010101" pitchFamily="49" charset="-122"/>
                <a:ea typeface="仿宋" panose="02010609060101010101" pitchFamily="49" charset="-122"/>
                <a:sym typeface="+mn-ea"/>
              </a:rPr>
              <a:t>湖北师范大学横向科研诚信承诺书</a:t>
            </a:r>
            <a:r>
              <a:rPr lang="zh-CN" altLang="en-US" dirty="0">
                <a:latin typeface="仿宋" panose="02010609060101010101" pitchFamily="49" charset="-122"/>
                <a:ea typeface="仿宋" panose="02010609060101010101" pitchFamily="49" charset="-122"/>
                <a:sym typeface="+mn-ea"/>
              </a:rPr>
              <a:t>、</a:t>
            </a:r>
            <a:r>
              <a:rPr lang="zh-CN" altLang="en-US" dirty="0">
                <a:highlight>
                  <a:srgbClr val="FFFF00"/>
                </a:highlight>
                <a:latin typeface="仿宋" panose="02010609060101010101" pitchFamily="49" charset="-122"/>
                <a:ea typeface="仿宋" panose="02010609060101010101" pitchFamily="49" charset="-122"/>
                <a:sym typeface="+mn-ea"/>
              </a:rPr>
              <a:t>附件</a:t>
            </a:r>
            <a:r>
              <a:rPr lang="en-US" altLang="zh-CN" dirty="0">
                <a:highlight>
                  <a:srgbClr val="FFFF00"/>
                </a:highlight>
                <a:latin typeface="仿宋" panose="02010609060101010101" pitchFamily="49" charset="-122"/>
                <a:ea typeface="仿宋" panose="02010609060101010101" pitchFamily="49" charset="-122"/>
                <a:sym typeface="+mn-ea"/>
              </a:rPr>
              <a:t>1</a:t>
            </a:r>
            <a:r>
              <a:rPr lang="zh-CN" altLang="en-US" dirty="0">
                <a:highlight>
                  <a:srgbClr val="FFFF00"/>
                </a:highlight>
                <a:latin typeface="仿宋" panose="02010609060101010101" pitchFamily="49" charset="-122"/>
                <a:ea typeface="仿宋" panose="02010609060101010101" pitchFamily="49" charset="-122"/>
                <a:sym typeface="+mn-ea"/>
              </a:rPr>
              <a:t>立项审核表</a:t>
            </a:r>
            <a:r>
              <a:rPr lang="zh-CN" altLang="en-US" dirty="0">
                <a:latin typeface="仿宋" panose="02010609060101010101" pitchFamily="49" charset="-122"/>
                <a:ea typeface="仿宋" panose="02010609060101010101" pitchFamily="49" charset="-122"/>
                <a:sym typeface="+mn-ea"/>
              </a:rPr>
              <a:t>（学院签字盖章）科发院先找</a:t>
            </a:r>
            <a:r>
              <a:rPr lang="zh-CN" altLang="en-US" dirty="0">
                <a:highlight>
                  <a:srgbClr val="FFFF00"/>
                </a:highlight>
                <a:latin typeface="仿宋" panose="02010609060101010101" pitchFamily="49" charset="-122"/>
                <a:ea typeface="仿宋" panose="02010609060101010101" pitchFamily="49" charset="-122"/>
                <a:sym typeface="+mn-ea"/>
              </a:rPr>
              <a:t>黄孟勤</a:t>
            </a:r>
            <a:r>
              <a:rPr lang="zh-CN" altLang="en-US" dirty="0">
                <a:latin typeface="仿宋" panose="02010609060101010101" pitchFamily="49" charset="-122"/>
                <a:ea typeface="仿宋" panose="02010609060101010101" pitchFamily="49" charset="-122"/>
                <a:sym typeface="+mn-ea"/>
              </a:rPr>
              <a:t>给予合同编号，再找院长签字后，</a:t>
            </a:r>
            <a:r>
              <a:rPr lang="en-US" altLang="zh-CN" dirty="0">
                <a:latin typeface="仿宋" panose="02010609060101010101" pitchFamily="49" charset="-122"/>
                <a:ea typeface="仿宋" panose="02010609060101010101" pitchFamily="49" charset="-122"/>
                <a:sym typeface="+mn-ea"/>
              </a:rPr>
              <a:t>502</a:t>
            </a:r>
            <a:r>
              <a:rPr lang="zh-CN" altLang="en-US" dirty="0">
                <a:latin typeface="仿宋" panose="02010609060101010101" pitchFamily="49" charset="-122"/>
                <a:ea typeface="仿宋" panose="02010609060101010101" pitchFamily="49" charset="-122"/>
                <a:sym typeface="+mn-ea"/>
              </a:rPr>
              <a:t>办公室合同盖章（校长签字章和学校公章）。</a:t>
            </a:r>
            <a:endParaRPr lang="zh-CN" altLang="en-US" dirty="0">
              <a:latin typeface="仿宋" panose="02010609060101010101" pitchFamily="49" charset="-122"/>
              <a:ea typeface="仿宋" panose="02010609060101010101" pitchFamily="49" charset="-122"/>
            </a:endParaRPr>
          </a:p>
          <a:p>
            <a:endParaRPr lang="zh-CN" altLang="en-US" dirty="0"/>
          </a:p>
        </p:txBody>
      </p:sp>
      <p:pic>
        <p:nvPicPr>
          <p:cNvPr id="3075"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158192" y="-12700792"/>
            <a:ext cx="903600" cy="67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descr="05ec00616e83df364174483de5fb2ca"/>
          <p:cNvPicPr>
            <a:picLocks noChangeAspect="1"/>
          </p:cNvPicPr>
          <p:nvPr/>
        </p:nvPicPr>
        <p:blipFill>
          <a:blip r:embed="rId2"/>
          <a:stretch>
            <a:fillRect/>
          </a:stretch>
        </p:blipFill>
        <p:spPr>
          <a:xfrm rot="16200000">
            <a:off x="3155950" y="2475865"/>
            <a:ext cx="3034665" cy="522922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600" dirty="0"/>
              <a:t>开具</a:t>
            </a:r>
            <a:r>
              <a:rPr lang="zh-CN" altLang="en-US" sz="5600" dirty="0" smtClean="0"/>
              <a:t>发票</a:t>
            </a:r>
            <a:endParaRPr lang="zh-CN" altLang="en-US" dirty="0"/>
          </a:p>
        </p:txBody>
      </p:sp>
      <p:sp>
        <p:nvSpPr>
          <p:cNvPr id="3" name="内容占位符 2"/>
          <p:cNvSpPr>
            <a:spLocks noGrp="1"/>
          </p:cNvSpPr>
          <p:nvPr>
            <p:ph idx="1"/>
          </p:nvPr>
        </p:nvSpPr>
        <p:spPr>
          <a:xfrm>
            <a:off x="457200" y="2060575"/>
            <a:ext cx="8229600" cy="4380230"/>
          </a:xfrm>
        </p:spPr>
        <p:txBody>
          <a:bodyPr>
            <a:normAutofit fontScale="62500"/>
          </a:bodyPr>
          <a:lstStyle/>
          <a:p>
            <a:pPr>
              <a:lnSpc>
                <a:spcPct val="150000"/>
              </a:lnSpc>
              <a:buFont typeface="Arial" panose="020B0604020202020204" pitchFamily="34" charset="0"/>
              <a:buChar char="•"/>
            </a:pPr>
            <a:r>
              <a:rPr lang="en-US" altLang="zh-CN" sz="3860" dirty="0" smtClean="0">
                <a:latin typeface="仿宋" panose="02010609060101010101" pitchFamily="49" charset="-122"/>
                <a:ea typeface="仿宋" panose="02010609060101010101" pitchFamily="49" charset="-122"/>
              </a:rPr>
              <a:t>1.</a:t>
            </a:r>
            <a:r>
              <a:rPr lang="zh-CN" altLang="en-US" sz="3860" dirty="0" smtClean="0">
                <a:latin typeface="仿宋" panose="02010609060101010101" pitchFamily="49" charset="-122"/>
                <a:ea typeface="仿宋" panose="02010609060101010101" pitchFamily="49" charset="-122"/>
              </a:rPr>
              <a:t>预</a:t>
            </a:r>
            <a:r>
              <a:rPr lang="zh-CN" altLang="en-US" sz="3860" dirty="0">
                <a:latin typeface="仿宋" panose="02010609060101010101" pitchFamily="49" charset="-122"/>
                <a:ea typeface="仿宋" panose="02010609060101010101" pitchFamily="49" charset="-122"/>
              </a:rPr>
              <a:t>借发票请参照财务处规定；</a:t>
            </a:r>
            <a:r>
              <a:rPr lang="zh-CN" altLang="en-US" sz="3860" dirty="0">
                <a:solidFill>
                  <a:srgbClr val="FF0000"/>
                </a:solidFill>
                <a:latin typeface="仿宋" panose="02010609060101010101" pitchFamily="49" charset="-122"/>
                <a:ea typeface="仿宋" panose="02010609060101010101" pitchFamily="49" charset="-122"/>
              </a:rPr>
              <a:t>技术开发和技术转让（技术实施许可）的先走完合同登记流程后再开具发票（否则不能</a:t>
            </a:r>
            <a:r>
              <a:rPr lang="zh-CN" altLang="en-US" sz="3855" dirty="0">
                <a:solidFill>
                  <a:srgbClr val="FF0000"/>
                </a:solidFill>
                <a:latin typeface="仿宋" panose="02010609060101010101" pitchFamily="49" charset="-122"/>
                <a:ea typeface="仿宋" panose="02010609060101010101" pitchFamily="49" charset="-122"/>
                <a:sym typeface="+mn-ea"/>
              </a:rPr>
              <a:t>减免</a:t>
            </a:r>
            <a:r>
              <a:rPr lang="zh-CN" altLang="en-US" sz="3860" dirty="0">
                <a:solidFill>
                  <a:srgbClr val="FF0000"/>
                </a:solidFill>
                <a:latin typeface="仿宋" panose="02010609060101010101" pitchFamily="49" charset="-122"/>
                <a:ea typeface="仿宋" panose="02010609060101010101" pitchFamily="49" charset="-122"/>
              </a:rPr>
              <a:t>税收）；</a:t>
            </a:r>
            <a:endParaRPr lang="zh-CN" altLang="en-US" sz="3860" dirty="0">
              <a:solidFill>
                <a:srgbClr val="FF0000"/>
              </a:solidFill>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en-US" altLang="zh-CN" sz="3860" dirty="0" smtClean="0">
                <a:latin typeface="仿宋" panose="02010609060101010101" pitchFamily="49" charset="-122"/>
                <a:ea typeface="仿宋" panose="02010609060101010101" pitchFamily="49" charset="-122"/>
              </a:rPr>
              <a:t>2.</a:t>
            </a:r>
            <a:r>
              <a:rPr lang="zh-CN" altLang="en-US" sz="3860" dirty="0" smtClean="0">
                <a:latin typeface="仿宋" panose="02010609060101010101" pitchFamily="49" charset="-122"/>
                <a:ea typeface="仿宋" panose="02010609060101010101" pitchFamily="49" charset="-122"/>
              </a:rPr>
              <a:t>经费</a:t>
            </a:r>
            <a:r>
              <a:rPr lang="zh-CN" altLang="en-US" sz="3860" dirty="0">
                <a:latin typeface="仿宋" panose="02010609060101010101" pitchFamily="49" charset="-122"/>
                <a:ea typeface="仿宋" panose="02010609060101010101" pitchFamily="49" charset="-122"/>
              </a:rPr>
              <a:t>到账后自行打印附件</a:t>
            </a:r>
            <a:r>
              <a:rPr lang="en-US" altLang="zh-CN" sz="3860" dirty="0" smtClean="0">
                <a:latin typeface="仿宋" panose="02010609060101010101" pitchFamily="49" charset="-122"/>
                <a:ea typeface="仿宋" panose="02010609060101010101" pitchFamily="49" charset="-122"/>
              </a:rPr>
              <a:t>5</a:t>
            </a:r>
            <a:r>
              <a:rPr lang="zh-CN" altLang="en-US" sz="3860" dirty="0" smtClean="0">
                <a:latin typeface="仿宋" panose="02010609060101010101" pitchFamily="49" charset="-122"/>
                <a:ea typeface="仿宋" panose="02010609060101010101" pitchFamily="49" charset="-122"/>
              </a:rPr>
              <a:t>横向</a:t>
            </a:r>
            <a:r>
              <a:rPr lang="zh-CN" altLang="en-US" sz="3860" dirty="0">
                <a:latin typeface="仿宋" panose="02010609060101010101" pitchFamily="49" charset="-122"/>
                <a:ea typeface="仿宋" panose="02010609060101010101" pitchFamily="49" charset="-122"/>
              </a:rPr>
              <a:t>科研项目经费入账单（</a:t>
            </a:r>
            <a:r>
              <a:rPr lang="zh-CN" altLang="en-US" sz="3860" dirty="0">
                <a:solidFill>
                  <a:srgbClr val="FF0000"/>
                </a:solidFill>
                <a:latin typeface="仿宋" panose="02010609060101010101" pitchFamily="49" charset="-122"/>
                <a:ea typeface="仿宋" panose="02010609060101010101" pitchFamily="49" charset="-122"/>
              </a:rPr>
              <a:t>由所在单位领导签字盖章、个人签字</a:t>
            </a:r>
            <a:r>
              <a:rPr lang="zh-CN" altLang="en-US" sz="3860" dirty="0">
                <a:latin typeface="仿宋" panose="02010609060101010101" pitchFamily="49" charset="-122"/>
                <a:ea typeface="仿宋" panose="02010609060101010101" pitchFamily="49" charset="-122"/>
              </a:rPr>
              <a:t>）带科发院</a:t>
            </a:r>
            <a:r>
              <a:rPr lang="zh-CN" altLang="en-US" sz="3860" dirty="0">
                <a:solidFill>
                  <a:srgbClr val="FF0000"/>
                </a:solidFill>
                <a:latin typeface="仿宋" panose="02010609060101010101" pitchFamily="49" charset="-122"/>
                <a:ea typeface="仿宋" panose="02010609060101010101" pitchFamily="49" charset="-122"/>
              </a:rPr>
              <a:t>找黄孟勤老师核定税率</a:t>
            </a:r>
            <a:r>
              <a:rPr lang="zh-CN" altLang="en-US" sz="3860" dirty="0">
                <a:latin typeface="仿宋" panose="02010609060101010101" pitchFamily="49" charset="-122"/>
                <a:ea typeface="仿宋" panose="02010609060101010101" pitchFamily="49" charset="-122"/>
              </a:rPr>
              <a:t>，交财务处开具发票扣除</a:t>
            </a:r>
            <a:r>
              <a:rPr lang="zh-CN" altLang="en-US" sz="3860" dirty="0">
                <a:latin typeface="仿宋" panose="02010609060101010101" pitchFamily="49" charset="-122"/>
                <a:ea typeface="仿宋" panose="02010609060101010101" pitchFamily="49" charset="-122"/>
              </a:rPr>
              <a:t>税收、管理费及上账</a:t>
            </a:r>
            <a:r>
              <a:rPr lang="zh-CN" altLang="en-US" sz="3860" dirty="0" smtClean="0">
                <a:latin typeface="仿宋" panose="02010609060101010101" pitchFamily="49" charset="-122"/>
                <a:ea typeface="仿宋" panose="02010609060101010101" pitchFamily="49" charset="-122"/>
              </a:rPr>
              <a:t>。</a:t>
            </a:r>
            <a:endParaRPr lang="en-US" altLang="zh-CN" sz="3860" dirty="0" smtClean="0">
              <a:latin typeface="仿宋" panose="02010609060101010101" pitchFamily="49" charset="-122"/>
              <a:ea typeface="仿宋" panose="02010609060101010101" pitchFamily="49" charset="-122"/>
            </a:endParaRPr>
          </a:p>
          <a:p>
            <a:pPr marL="0" indent="0">
              <a:lnSpc>
                <a:spcPct val="150000"/>
              </a:lnSpc>
              <a:buNone/>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a:latin typeface="仿宋" panose="02010609060101010101" pitchFamily="49" charset="-122"/>
              <a:ea typeface="仿宋" panose="02010609060101010101" pitchFamily="49" charset="-122"/>
            </a:endParaRPr>
          </a:p>
          <a:p>
            <a:pPr>
              <a:lnSpc>
                <a:spcPct val="150000"/>
              </a:lnSpc>
            </a:pPr>
            <a:endParaRPr lang="en-US" altLang="zh-CN" dirty="0" smtClean="0">
              <a:latin typeface="仿宋" panose="02010609060101010101" pitchFamily="49" charset="-122"/>
              <a:ea typeface="仿宋" panose="02010609060101010101" pitchFamily="49" charset="-122"/>
            </a:endParaRPr>
          </a:p>
          <a:p>
            <a:pPr>
              <a:lnSpc>
                <a:spcPct val="150000"/>
              </a:lnSpc>
            </a:pPr>
            <a:endParaRPr lang="zh-CN" altLang="en-US" dirty="0">
              <a:latin typeface="仿宋" panose="02010609060101010101" pitchFamily="49" charset="-122"/>
              <a:ea typeface="仿宋" panose="02010609060101010101" pitchFamily="49" charset="-122"/>
            </a:endParaRPr>
          </a:p>
          <a:p>
            <a:pPr>
              <a:lnSpc>
                <a:spcPct val="150000"/>
              </a:lnSpc>
            </a:pP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横向科研项目经费入账单</a:t>
            </a:r>
            <a:endParaRPr lang="zh-CN" altLang="en-US"/>
          </a:p>
        </p:txBody>
      </p:sp>
      <p:pic>
        <p:nvPicPr>
          <p:cNvPr id="4" name="内容占位符 3"/>
          <p:cNvPicPr>
            <a:picLocks noChangeAspect="1"/>
          </p:cNvPicPr>
          <p:nvPr>
            <p:ph idx="1"/>
            <p:custDataLst>
              <p:tags r:id="rId1"/>
            </p:custDataLst>
          </p:nvPr>
        </p:nvPicPr>
        <p:blipFill>
          <a:blip r:embed="rId2"/>
          <a:stretch>
            <a:fillRect/>
          </a:stretch>
        </p:blipFill>
        <p:spPr>
          <a:xfrm>
            <a:off x="1536065" y="1856740"/>
            <a:ext cx="6071235" cy="446786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3525" y="1052736"/>
            <a:ext cx="8229600" cy="780696"/>
          </a:xfrm>
        </p:spPr>
        <p:txBody>
          <a:bodyPr>
            <a:noAutofit/>
          </a:bodyPr>
          <a:lstStyle/>
          <a:p>
            <a:r>
              <a:rPr lang="zh-CN" altLang="en-US" sz="5600" dirty="0">
                <a:sym typeface="+mn-ea"/>
              </a:rPr>
              <a:t>合同登记</a:t>
            </a:r>
            <a:endParaRPr lang="zh-CN" altLang="en-US" sz="5600" dirty="0"/>
          </a:p>
        </p:txBody>
      </p:sp>
      <p:sp>
        <p:nvSpPr>
          <p:cNvPr id="3" name="内容占位符 2"/>
          <p:cNvSpPr>
            <a:spLocks noGrp="1"/>
          </p:cNvSpPr>
          <p:nvPr>
            <p:ph idx="1"/>
          </p:nvPr>
        </p:nvSpPr>
        <p:spPr>
          <a:xfrm>
            <a:off x="453390" y="1945005"/>
            <a:ext cx="7734935" cy="4027170"/>
          </a:xfrm>
        </p:spPr>
        <p:txBody>
          <a:bodyPr>
            <a:normAutofit lnSpcReduction="20000"/>
          </a:bodyPr>
          <a:lstStyle/>
          <a:p>
            <a:pPr>
              <a:lnSpc>
                <a:spcPct val="150000"/>
              </a:lnSpc>
            </a:pPr>
            <a:r>
              <a:rPr lang="zh-CN" altLang="en-US" sz="2400" dirty="0" smtClean="0">
                <a:latin typeface="仿宋" panose="02010609060101010101" pitchFamily="49" charset="-122"/>
                <a:ea typeface="仿宋" panose="02010609060101010101" pitchFamily="49" charset="-122"/>
                <a:sym typeface="+mn-ea"/>
              </a:rPr>
              <a:t>将附件</a:t>
            </a:r>
            <a:r>
              <a:rPr lang="en-US" altLang="zh-CN" sz="2400" dirty="0" smtClean="0">
                <a:latin typeface="仿宋" panose="02010609060101010101" pitchFamily="49" charset="-122"/>
                <a:ea typeface="仿宋" panose="02010609060101010101" pitchFamily="49" charset="-122"/>
                <a:sym typeface="+mn-ea"/>
              </a:rPr>
              <a:t>5</a:t>
            </a:r>
            <a:r>
              <a:rPr lang="zh-CN" altLang="en-US" sz="2400" dirty="0">
                <a:latin typeface="仿宋" panose="02010609060101010101" pitchFamily="49" charset="-122"/>
                <a:ea typeface="仿宋" panose="02010609060101010101" pitchFamily="49" charset="-122"/>
                <a:sym typeface="+mn-ea"/>
              </a:rPr>
              <a:t>横向科研项目经费入</a:t>
            </a:r>
            <a:r>
              <a:rPr lang="zh-CN" altLang="en-US" sz="2400" dirty="0" smtClean="0">
                <a:latin typeface="仿宋" panose="02010609060101010101" pitchFamily="49" charset="-122"/>
                <a:ea typeface="仿宋" panose="02010609060101010101" pitchFamily="49" charset="-122"/>
                <a:sym typeface="+mn-ea"/>
              </a:rPr>
              <a:t>账单（</a:t>
            </a:r>
            <a:r>
              <a:rPr lang="zh-CN" altLang="en-US" sz="2400" dirty="0" smtClean="0">
                <a:solidFill>
                  <a:srgbClr val="FF0000"/>
                </a:solidFill>
                <a:latin typeface="仿宋" panose="02010609060101010101" pitchFamily="49" charset="-122"/>
                <a:ea typeface="仿宋" panose="02010609060101010101" pitchFamily="49" charset="-122"/>
                <a:sym typeface="+mn-ea"/>
              </a:rPr>
              <a:t>学院留存</a:t>
            </a:r>
            <a:r>
              <a:rPr lang="zh-CN" altLang="en-US" sz="2400" dirty="0" smtClean="0">
                <a:latin typeface="仿宋" panose="02010609060101010101" pitchFamily="49" charset="-122"/>
                <a:ea typeface="仿宋" panose="02010609060101010101" pitchFamily="49" charset="-122"/>
                <a:sym typeface="+mn-ea"/>
              </a:rPr>
              <a:t>）交</a:t>
            </a:r>
            <a:r>
              <a:rPr lang="zh-CN" sz="2400" dirty="0" smtClean="0">
                <a:latin typeface="仿宋" panose="02010609060101010101" pitchFamily="49" charset="-122"/>
                <a:ea typeface="仿宋" panose="02010609060101010101" pitchFamily="49" charset="-122"/>
                <a:sym typeface="+mn-ea"/>
              </a:rPr>
              <a:t>所在学院科研管理人员登记（电子表格以科研处发的为准）</a:t>
            </a:r>
            <a:r>
              <a:rPr lang="zh-CN" altLang="en-US" sz="2400" dirty="0" smtClean="0">
                <a:latin typeface="仿宋" panose="02010609060101010101" pitchFamily="49" charset="-122"/>
                <a:ea typeface="仿宋" panose="02010609060101010101" pitchFamily="49" charset="-122"/>
                <a:sym typeface="+mn-ea"/>
              </a:rPr>
              <a:t>；同时各学院科研管理人员通知</a:t>
            </a:r>
            <a:r>
              <a:rPr lang="zh-CN" altLang="en-US" sz="2400" dirty="0" smtClean="0">
                <a:highlight>
                  <a:srgbClr val="FFFF00"/>
                </a:highlight>
                <a:latin typeface="仿宋" panose="02010609060101010101" pitchFamily="49" charset="-122"/>
                <a:ea typeface="仿宋" panose="02010609060101010101" pitchFamily="49" charset="-122"/>
                <a:sym typeface="+mn-ea"/>
              </a:rPr>
              <a:t>项目负责人本人</a:t>
            </a:r>
            <a:r>
              <a:rPr lang="zh-CN" altLang="en-US" sz="2400" dirty="0" smtClean="0">
                <a:latin typeface="仿宋" panose="02010609060101010101" pitchFamily="49" charset="-122"/>
                <a:ea typeface="仿宋" panose="02010609060101010101" pitchFamily="49" charset="-122"/>
                <a:sym typeface="+mn-ea"/>
              </a:rPr>
              <a:t>将合同和到账凭证</a:t>
            </a:r>
            <a:r>
              <a:rPr lang="en-US" altLang="zh-CN" sz="2400" dirty="0" smtClean="0">
                <a:latin typeface="仿宋" panose="02010609060101010101" pitchFamily="49" charset="-122"/>
                <a:ea typeface="仿宋" panose="02010609060101010101" pitchFamily="49" charset="-122"/>
                <a:sym typeface="+mn-ea"/>
              </a:rPr>
              <a:t>PDF</a:t>
            </a:r>
            <a:r>
              <a:rPr lang="zh-CN" altLang="en-US" sz="2400" dirty="0" smtClean="0">
                <a:latin typeface="仿宋" panose="02010609060101010101" pitchFamily="49" charset="-122"/>
                <a:ea typeface="仿宋" panose="02010609060101010101" pitchFamily="49" charset="-122"/>
                <a:sym typeface="+mn-ea"/>
              </a:rPr>
              <a:t>版留存备用（</a:t>
            </a:r>
            <a:r>
              <a:rPr lang="en-US" altLang="zh-CN" sz="2400" dirty="0" smtClean="0">
                <a:latin typeface="仿宋" panose="02010609060101010101" pitchFamily="49" charset="-122"/>
                <a:ea typeface="仿宋" panose="02010609060101010101" pitchFamily="49" charset="-122"/>
                <a:sym typeface="+mn-ea"/>
              </a:rPr>
              <a:t>1.</a:t>
            </a:r>
            <a:r>
              <a:rPr lang="zh-CN" altLang="en-US" sz="2400" dirty="0" smtClean="0">
                <a:latin typeface="仿宋" panose="02010609060101010101" pitchFamily="49" charset="-122"/>
                <a:ea typeface="仿宋" panose="02010609060101010101" pitchFamily="49" charset="-122"/>
                <a:sym typeface="+mn-ea"/>
              </a:rPr>
              <a:t>合同和到账凭证分别按照名称命名；</a:t>
            </a:r>
            <a:r>
              <a:rPr lang="en-US" altLang="zh-CN" sz="2400" dirty="0" smtClean="0">
                <a:latin typeface="仿宋" panose="02010609060101010101" pitchFamily="49" charset="-122"/>
                <a:ea typeface="仿宋" panose="02010609060101010101" pitchFamily="49" charset="-122"/>
                <a:sym typeface="+mn-ea"/>
              </a:rPr>
              <a:t>2</a:t>
            </a:r>
            <a:r>
              <a:rPr lang="zh-CN" altLang="en-US" sz="2400" dirty="0" smtClean="0">
                <a:latin typeface="仿宋" panose="02010609060101010101" pitchFamily="49" charset="-122"/>
                <a:ea typeface="仿宋" panose="02010609060101010101" pitchFamily="49" charset="-122"/>
                <a:sym typeface="+mn-ea"/>
              </a:rPr>
              <a:t>，合同只能是一个文件，请勿单页单页；</a:t>
            </a:r>
            <a:r>
              <a:rPr lang="en-US" altLang="zh-CN" sz="2400" dirty="0" smtClean="0">
                <a:latin typeface="仿宋" panose="02010609060101010101" pitchFamily="49" charset="-122"/>
                <a:ea typeface="仿宋" panose="02010609060101010101" pitchFamily="49" charset="-122"/>
                <a:sym typeface="+mn-ea"/>
              </a:rPr>
              <a:t>3</a:t>
            </a:r>
            <a:r>
              <a:rPr lang="zh-CN" altLang="en-US" sz="2400" dirty="0" smtClean="0">
                <a:latin typeface="仿宋" panose="02010609060101010101" pitchFamily="49" charset="-122"/>
                <a:ea typeface="仿宋" panose="02010609060101010101" pitchFamily="49" charset="-122"/>
                <a:sym typeface="+mn-ea"/>
              </a:rPr>
              <a:t>，一个合同使用一个完整的压缩文件命名），及时督促项目负责人上传学校科研管理系统并审核（</a:t>
            </a:r>
            <a:r>
              <a:rPr lang="zh-CN" altLang="en-US" sz="2400" dirty="0" smtClean="0">
                <a:highlight>
                  <a:srgbClr val="FF0000"/>
                </a:highlight>
                <a:latin typeface="仿宋" panose="02010609060101010101" pitchFamily="49" charset="-122"/>
                <a:ea typeface="仿宋" panose="02010609060101010101" pitchFamily="49" charset="-122"/>
                <a:sym typeface="+mn-ea"/>
              </a:rPr>
              <a:t>前提是：当年再无新增经费</a:t>
            </a:r>
            <a:r>
              <a:rPr lang="zh-CN" altLang="en-US" sz="2400" dirty="0" smtClean="0">
                <a:latin typeface="仿宋" panose="02010609060101010101" pitchFamily="49" charset="-122"/>
                <a:ea typeface="仿宋" panose="02010609060101010101" pitchFamily="49" charset="-122"/>
                <a:sym typeface="+mn-ea"/>
              </a:rPr>
              <a:t>）和年底教育厅云平台；</a:t>
            </a:r>
            <a:endParaRPr lang="zh-CN" altLang="en-US" sz="2400"/>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大背景</a:t>
            </a:r>
            <a:endParaRPr lang="zh-CN" altLang="en-US" dirty="0"/>
          </a:p>
        </p:txBody>
      </p:sp>
      <p:sp>
        <p:nvSpPr>
          <p:cNvPr id="3" name="内容占位符 2"/>
          <p:cNvSpPr>
            <a:spLocks noGrp="1"/>
          </p:cNvSpPr>
          <p:nvPr>
            <p:ph idx="1"/>
          </p:nvPr>
        </p:nvSpPr>
        <p:spPr/>
        <p:txBody>
          <a:bodyPr>
            <a:normAutofit lnSpcReduction="10000"/>
          </a:bodyPr>
          <a:lstStyle/>
          <a:p>
            <a:r>
              <a:rPr lang="en-US" altLang="zh-CN" sz="2800" dirty="0" smtClean="0">
                <a:latin typeface="仿宋" panose="02010609060101010101" pitchFamily="49" charset="-122"/>
                <a:ea typeface="仿宋" panose="02010609060101010101" pitchFamily="49" charset="-122"/>
              </a:rPr>
              <a:t>2020</a:t>
            </a:r>
            <a:r>
              <a:rPr lang="zh-CN" altLang="en-US" sz="2800" dirty="0" smtClean="0">
                <a:latin typeface="仿宋" panose="02010609060101010101" pitchFamily="49" charset="-122"/>
                <a:ea typeface="仿宋" panose="02010609060101010101" pitchFamily="49" charset="-122"/>
              </a:rPr>
              <a:t>年</a:t>
            </a:r>
            <a:r>
              <a:rPr lang="en-US" altLang="zh-CN" sz="2800" dirty="0" smtClean="0">
                <a:latin typeface="仿宋" panose="02010609060101010101" pitchFamily="49" charset="-122"/>
                <a:ea typeface="仿宋" panose="02010609060101010101" pitchFamily="49" charset="-122"/>
              </a:rPr>
              <a:t>5</a:t>
            </a:r>
            <a:r>
              <a:rPr lang="zh-CN" altLang="en-US" sz="2800" dirty="0" smtClean="0">
                <a:latin typeface="仿宋" panose="02010609060101010101" pitchFamily="49" charset="-122"/>
                <a:ea typeface="仿宋" panose="02010609060101010101" pitchFamily="49" charset="-122"/>
              </a:rPr>
              <a:t>月</a:t>
            </a:r>
            <a:r>
              <a:rPr lang="en-US" altLang="zh-CN" sz="2800" dirty="0" smtClean="0">
                <a:latin typeface="仿宋" panose="02010609060101010101" pitchFamily="49" charset="-122"/>
                <a:ea typeface="仿宋" panose="02010609060101010101" pitchFamily="49" charset="-122"/>
              </a:rPr>
              <a:t>28</a:t>
            </a:r>
            <a:r>
              <a:rPr lang="zh-CN" altLang="en-US" sz="2800" dirty="0" smtClean="0">
                <a:latin typeface="仿宋" panose="02010609060101010101" pitchFamily="49" charset="-122"/>
                <a:ea typeface="仿宋" panose="02010609060101010101" pitchFamily="49" charset="-122"/>
              </a:rPr>
              <a:t>日</a:t>
            </a:r>
            <a:r>
              <a:rPr lang="zh-CN" altLang="en-US" sz="2800" dirty="0">
                <a:latin typeface="仿宋" panose="02010609060101010101" pitchFamily="49" charset="-122"/>
                <a:ea typeface="仿宋" panose="02010609060101010101" pitchFamily="49" charset="-122"/>
              </a:rPr>
              <a:t>，十三届全国人大三次会议表决通过了</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中华人民共和国民法典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，自</a:t>
            </a:r>
            <a:r>
              <a:rPr lang="en-US" altLang="zh-CN" sz="2800" dirty="0">
                <a:latin typeface="仿宋" panose="02010609060101010101" pitchFamily="49" charset="-122"/>
                <a:ea typeface="仿宋" panose="02010609060101010101" pitchFamily="49" charset="-122"/>
              </a:rPr>
              <a:t>2021</a:t>
            </a:r>
            <a:r>
              <a:rPr lang="zh-CN" altLang="en-US" sz="2800" dirty="0">
                <a:latin typeface="仿宋" panose="02010609060101010101" pitchFamily="49" charset="-122"/>
                <a:ea typeface="仿宋" panose="02010609060101010101" pitchFamily="49" charset="-122"/>
              </a:rPr>
              <a:t>年</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月</a:t>
            </a:r>
            <a:r>
              <a:rPr lang="en-US" altLang="zh-CN" sz="2800" dirty="0">
                <a:latin typeface="仿宋" panose="02010609060101010101" pitchFamily="49" charset="-122"/>
                <a:ea typeface="仿宋" panose="02010609060101010101" pitchFamily="49" charset="-122"/>
              </a:rPr>
              <a:t>1</a:t>
            </a:r>
            <a:r>
              <a:rPr lang="zh-CN" altLang="en-US" sz="2800" dirty="0">
                <a:latin typeface="仿宋" panose="02010609060101010101" pitchFamily="49" charset="-122"/>
                <a:ea typeface="仿宋" panose="02010609060101010101" pitchFamily="49" charset="-122"/>
              </a:rPr>
              <a:t>日起正式施行</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r>
              <a:rPr lang="en-US" altLang="zh-CN" sz="2800" dirty="0" smtClean="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共</a:t>
            </a:r>
            <a:r>
              <a:rPr lang="en-US" altLang="zh-CN" sz="2800" dirty="0">
                <a:latin typeface="仿宋" panose="02010609060101010101" pitchFamily="49" charset="-122"/>
                <a:ea typeface="仿宋" panose="02010609060101010101" pitchFamily="49" charset="-122"/>
              </a:rPr>
              <a:t>7</a:t>
            </a:r>
            <a:r>
              <a:rPr lang="zh-CN" altLang="en-US" sz="2800" dirty="0">
                <a:latin typeface="仿宋" panose="02010609060101010101" pitchFamily="49" charset="-122"/>
                <a:ea typeface="仿宋" panose="02010609060101010101" pitchFamily="49" charset="-122"/>
              </a:rPr>
              <a:t>编</a:t>
            </a:r>
            <a:r>
              <a:rPr lang="en-US" altLang="zh-CN" sz="2800" dirty="0">
                <a:latin typeface="仿宋" panose="02010609060101010101" pitchFamily="49" charset="-122"/>
                <a:ea typeface="仿宋" panose="02010609060101010101" pitchFamily="49" charset="-122"/>
              </a:rPr>
              <a:t>1260</a:t>
            </a:r>
            <a:r>
              <a:rPr lang="zh-CN" altLang="en-US" sz="2800" dirty="0">
                <a:latin typeface="仿宋" panose="02010609060101010101" pitchFamily="49" charset="-122"/>
                <a:ea typeface="仿宋" panose="02010609060101010101" pitchFamily="49" charset="-122"/>
              </a:rPr>
              <a:t>条，其中</a:t>
            </a:r>
            <a:r>
              <a:rPr lang="zh-CN" altLang="en-US" sz="2800" dirty="0">
                <a:solidFill>
                  <a:srgbClr val="FF0000"/>
                </a:solidFill>
                <a:latin typeface="仿宋" panose="02010609060101010101" pitchFamily="49" charset="-122"/>
                <a:ea typeface="仿宋" panose="02010609060101010101" pitchFamily="49" charset="-122"/>
              </a:rPr>
              <a:t>技术合同条款</a:t>
            </a:r>
            <a:r>
              <a:rPr lang="zh-CN" altLang="en-US" sz="2800" dirty="0">
                <a:latin typeface="仿宋" panose="02010609060101010101" pitchFamily="49" charset="-122"/>
                <a:ea typeface="仿宋" panose="02010609060101010101" pitchFamily="49" charset="-122"/>
              </a:rPr>
              <a:t>共四十五条</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规定于第三编（合同编）第二分编（典型合同分编）第二十章（第八百四十三条至第八百八十七条）</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r>
              <a:rPr lang="en-US" altLang="zh-CN" sz="2800" dirty="0" smtClean="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民法典</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对部分技术合同条款作了适当修改，区分了技术转让合同和技术许可合同，从原来的“四技合同”变成了“五技合同”</a:t>
            </a:r>
            <a:r>
              <a:rPr lang="zh-CN" altLang="en-US" sz="2800" dirty="0" smtClean="0">
                <a:latin typeface="仿宋" panose="02010609060101010101" pitchFamily="49" charset="-122"/>
                <a:ea typeface="仿宋" panose="02010609060101010101" pitchFamily="49" charset="-122"/>
              </a:rPr>
              <a:t>。</a:t>
            </a:r>
            <a:endParaRPr lang="en-US" altLang="zh-CN" sz="2800" dirty="0" smtClean="0">
              <a:latin typeface="仿宋" panose="02010609060101010101" pitchFamily="49" charset="-122"/>
              <a:ea typeface="仿宋" panose="02010609060101010101" pitchFamily="49" charset="-122"/>
            </a:endParaRPr>
          </a:p>
          <a:p>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dirty="0">
                <a:sym typeface="+mn-ea"/>
              </a:rPr>
              <a:t>合同</a:t>
            </a:r>
            <a:r>
              <a:rPr lang="zh-CN" altLang="en-US" dirty="0">
                <a:sym typeface="+mn-ea"/>
              </a:rPr>
              <a:t>请款与销账</a:t>
            </a:r>
            <a:br>
              <a:rPr lang="zh-CN" altLang="en-US" dirty="0"/>
            </a:br>
            <a:endParaRPr lang="zh-CN" altLang="en-US"/>
          </a:p>
        </p:txBody>
      </p:sp>
      <p:sp>
        <p:nvSpPr>
          <p:cNvPr id="3" name="内容占位符 2"/>
          <p:cNvSpPr>
            <a:spLocks noGrp="1"/>
          </p:cNvSpPr>
          <p:nvPr>
            <p:ph idx="1"/>
          </p:nvPr>
        </p:nvSpPr>
        <p:spPr/>
        <p:txBody>
          <a:bodyPr>
            <a:normAutofit lnSpcReduction="20000"/>
          </a:bodyPr>
          <a:p>
            <a:pPr>
              <a:lnSpc>
                <a:spcPct val="150000"/>
              </a:lnSpc>
            </a:pPr>
            <a:r>
              <a:rPr lang="en-US" altLang="zh-CN" dirty="0" smtClean="0">
                <a:latin typeface="仿宋" panose="02010609060101010101" pitchFamily="49" charset="-122"/>
                <a:ea typeface="仿宋" panose="02010609060101010101" pitchFamily="49" charset="-122"/>
                <a:sym typeface="+mn-ea"/>
              </a:rPr>
              <a:t>1.</a:t>
            </a:r>
            <a:r>
              <a:rPr lang="zh-CN" altLang="en-US" dirty="0" smtClean="0">
                <a:latin typeface="仿宋" panose="02010609060101010101" pitchFamily="49" charset="-122"/>
                <a:ea typeface="仿宋" panose="02010609060101010101" pitchFamily="49" charset="-122"/>
                <a:sym typeface="+mn-ea"/>
              </a:rPr>
              <a:t>合同</a:t>
            </a:r>
            <a:r>
              <a:rPr lang="zh-CN" altLang="en-US" dirty="0">
                <a:latin typeface="仿宋" panose="02010609060101010101" pitchFamily="49" charset="-122"/>
                <a:ea typeface="仿宋" panose="02010609060101010101" pitchFamily="49" charset="-122"/>
                <a:sym typeface="+mn-ea"/>
              </a:rPr>
              <a:t>经费上账后携带</a:t>
            </a:r>
            <a:r>
              <a:rPr lang="zh-CN" altLang="en-US" dirty="0">
                <a:solidFill>
                  <a:srgbClr val="FF0000"/>
                </a:solidFill>
                <a:latin typeface="仿宋" panose="02010609060101010101" pitchFamily="49" charset="-122"/>
                <a:ea typeface="仿宋" panose="02010609060101010101" pitchFamily="49" charset="-122"/>
                <a:sym typeface="+mn-ea"/>
              </a:rPr>
              <a:t>合同原件</a:t>
            </a:r>
            <a:r>
              <a:rPr lang="zh-CN" altLang="en-US" dirty="0">
                <a:latin typeface="仿宋" panose="02010609060101010101" pitchFamily="49" charset="-122"/>
                <a:ea typeface="仿宋" panose="02010609060101010101" pitchFamily="49" charset="-122"/>
                <a:sym typeface="+mn-ea"/>
              </a:rPr>
              <a:t>、</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1</a:t>
            </a:r>
            <a:r>
              <a:rPr lang="zh-CN" altLang="en-US" dirty="0">
                <a:latin typeface="仿宋" panose="02010609060101010101" pitchFamily="49" charset="-122"/>
                <a:ea typeface="仿宋" panose="02010609060101010101" pitchFamily="49" charset="-122"/>
                <a:sym typeface="+mn-ea"/>
              </a:rPr>
              <a:t>立项审核表（学院签字盖章）、湖北师范大学横向科研诚信承诺书、</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2</a:t>
            </a:r>
            <a:r>
              <a:rPr lang="zh-CN" altLang="en-US" dirty="0">
                <a:latin typeface="仿宋" panose="02010609060101010101" pitchFamily="49" charset="-122"/>
                <a:ea typeface="仿宋" panose="02010609060101010101" pitchFamily="49" charset="-122"/>
                <a:sym typeface="+mn-ea"/>
              </a:rPr>
              <a:t>《</a:t>
            </a:r>
            <a:r>
              <a:rPr lang="en-US" altLang="zh-CN" dirty="0">
                <a:latin typeface="仿宋" panose="02010609060101010101" pitchFamily="49" charset="-122"/>
                <a:ea typeface="仿宋" panose="02010609060101010101" pitchFamily="49" charset="-122"/>
                <a:sym typeface="+mn-ea"/>
              </a:rPr>
              <a:t>湖北师范大学横向科研项目经费支出范围及明细</a:t>
            </a:r>
            <a:r>
              <a:rPr lang="zh-CN" altLang="en-US" dirty="0">
                <a:latin typeface="仿宋" panose="02010609060101010101" pitchFamily="49" charset="-122"/>
                <a:ea typeface="仿宋" panose="02010609060101010101" pitchFamily="49" charset="-122"/>
                <a:sym typeface="+mn-ea"/>
              </a:rPr>
              <a:t>》（学院签字盖章）和</a:t>
            </a:r>
            <a:r>
              <a:rPr lang="zh-CN" altLang="en-US" dirty="0">
                <a:solidFill>
                  <a:srgbClr val="FF0000"/>
                </a:solidFill>
                <a:latin typeface="仿宋" panose="02010609060101010101" pitchFamily="49" charset="-122"/>
                <a:ea typeface="仿宋" panose="02010609060101010101" pitchFamily="49" charset="-122"/>
                <a:sym typeface="+mn-ea"/>
              </a:rPr>
              <a:t>附件</a:t>
            </a:r>
            <a:r>
              <a:rPr lang="en-US" altLang="zh-CN" dirty="0">
                <a:solidFill>
                  <a:srgbClr val="FF0000"/>
                </a:solidFill>
                <a:latin typeface="仿宋" panose="02010609060101010101" pitchFamily="49" charset="-122"/>
                <a:ea typeface="仿宋" panose="02010609060101010101" pitchFamily="49" charset="-122"/>
                <a:sym typeface="+mn-ea"/>
              </a:rPr>
              <a:t>3</a:t>
            </a:r>
            <a:r>
              <a:rPr lang="zh-CN" altLang="en-US" dirty="0">
                <a:latin typeface="仿宋" panose="02010609060101010101" pitchFamily="49" charset="-122"/>
                <a:ea typeface="仿宋" panose="02010609060101010101" pitchFamily="49" charset="-122"/>
                <a:sym typeface="+mn-ea"/>
              </a:rPr>
              <a:t>《</a:t>
            </a:r>
            <a:r>
              <a:rPr lang="en-US" altLang="zh-CN" dirty="0">
                <a:latin typeface="仿宋" panose="02010609060101010101" pitchFamily="49" charset="-122"/>
                <a:ea typeface="仿宋" panose="02010609060101010101" pitchFamily="49" charset="-122"/>
                <a:sym typeface="+mn-ea"/>
              </a:rPr>
              <a:t>湖北师范大学横向科研项目进度款请款报告</a:t>
            </a:r>
            <a:r>
              <a:rPr lang="zh-CN" altLang="en-US" dirty="0">
                <a:latin typeface="仿宋" panose="02010609060101010101" pitchFamily="49" charset="-122"/>
                <a:ea typeface="仿宋" panose="02010609060101010101" pitchFamily="49" charset="-122"/>
                <a:sym typeface="+mn-ea"/>
              </a:rPr>
              <a:t>》到科发院办理审核请</a:t>
            </a:r>
            <a:r>
              <a:rPr lang="zh-CN" altLang="en-US" dirty="0" smtClean="0">
                <a:latin typeface="仿宋" panose="02010609060101010101" pitchFamily="49" charset="-122"/>
                <a:ea typeface="仿宋" panose="02010609060101010101" pitchFamily="49" charset="-122"/>
                <a:sym typeface="+mn-ea"/>
              </a:rPr>
              <a:t>款（由</a:t>
            </a:r>
            <a:r>
              <a:rPr lang="zh-CN" altLang="en-US" dirty="0" smtClean="0">
                <a:highlight>
                  <a:srgbClr val="FFFF00"/>
                </a:highlight>
                <a:latin typeface="仿宋" panose="02010609060101010101" pitchFamily="49" charset="-122"/>
                <a:ea typeface="仿宋" panose="02010609060101010101" pitchFamily="49" charset="-122"/>
                <a:sym typeface="+mn-ea"/>
              </a:rPr>
              <a:t>黄孟勤</a:t>
            </a:r>
            <a:r>
              <a:rPr lang="zh-CN" altLang="en-US" dirty="0" smtClean="0">
                <a:latin typeface="仿宋" panose="02010609060101010101" pitchFamily="49" charset="-122"/>
                <a:ea typeface="仿宋" panose="02010609060101010101" pitchFamily="49" charset="-122"/>
                <a:sym typeface="+mn-ea"/>
              </a:rPr>
              <a:t>老师审核后</a:t>
            </a:r>
            <a:r>
              <a:rPr lang="zh-CN" altLang="en-US" dirty="0" smtClean="0">
                <a:solidFill>
                  <a:srgbClr val="FF0000"/>
                </a:solidFill>
                <a:latin typeface="仿宋" panose="02010609060101010101" pitchFamily="49" charset="-122"/>
                <a:ea typeface="仿宋" panose="02010609060101010101" pitchFamily="49" charset="-122"/>
                <a:sym typeface="+mn-ea"/>
              </a:rPr>
              <a:t>科发院院长签字、盖章</a:t>
            </a:r>
            <a:r>
              <a:rPr lang="zh-CN" altLang="en-US" dirty="0" smtClean="0">
                <a:latin typeface="仿宋" panose="02010609060101010101" pitchFamily="49" charset="-122"/>
                <a:ea typeface="仿宋" panose="02010609060101010101" pitchFamily="49" charset="-122"/>
                <a:sym typeface="+mn-ea"/>
              </a:rPr>
              <a:t>）；</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sym typeface="+mn-ea"/>
              </a:rPr>
              <a:t>2.</a:t>
            </a:r>
            <a:r>
              <a:rPr lang="zh-CN" altLang="en-US" dirty="0" smtClean="0">
                <a:latin typeface="仿宋" panose="02010609060101010101" pitchFamily="49" charset="-122"/>
                <a:ea typeface="仿宋" panose="02010609060101010101" pitchFamily="49" charset="-122"/>
                <a:sym typeface="+mn-ea"/>
              </a:rPr>
              <a:t>凭账本和附件</a:t>
            </a:r>
            <a:r>
              <a:rPr lang="en-US" altLang="zh-CN" dirty="0" smtClean="0">
                <a:latin typeface="仿宋" panose="02010609060101010101" pitchFamily="49" charset="-122"/>
                <a:ea typeface="仿宋" panose="02010609060101010101" pitchFamily="49" charset="-122"/>
                <a:sym typeface="+mn-ea"/>
              </a:rPr>
              <a:t>3</a:t>
            </a:r>
            <a:r>
              <a:rPr lang="zh-CN" altLang="en-US" dirty="0" smtClean="0">
                <a:latin typeface="仿宋" panose="02010609060101010101" pitchFamily="49" charset="-122"/>
                <a:ea typeface="仿宋" panose="02010609060101010101" pitchFamily="49" charset="-122"/>
                <a:sym typeface="+mn-ea"/>
              </a:rPr>
              <a:t>到财务处请款；</a:t>
            </a:r>
            <a:endParaRPr lang="en-US" altLang="zh-CN" dirty="0" smtClean="0">
              <a:latin typeface="仿宋" panose="02010609060101010101" pitchFamily="49" charset="-122"/>
              <a:ea typeface="仿宋" panose="02010609060101010101" pitchFamily="49" charset="-122"/>
            </a:endParaRPr>
          </a:p>
          <a:p>
            <a:pPr>
              <a:lnSpc>
                <a:spcPct val="150000"/>
              </a:lnSpc>
            </a:pPr>
            <a:r>
              <a:rPr lang="en-US" altLang="zh-CN" dirty="0" smtClean="0">
                <a:latin typeface="仿宋" panose="02010609060101010101" pitchFamily="49" charset="-122"/>
                <a:ea typeface="仿宋" panose="02010609060101010101" pitchFamily="49" charset="-122"/>
                <a:sym typeface="+mn-ea"/>
              </a:rPr>
              <a:t>3.</a:t>
            </a:r>
            <a:r>
              <a:rPr lang="zh-CN" altLang="en-US" dirty="0" smtClean="0">
                <a:latin typeface="仿宋" panose="02010609060101010101" pitchFamily="49" charset="-122"/>
                <a:ea typeface="仿宋" panose="02010609060101010101" pitchFamily="49" charset="-122"/>
                <a:sym typeface="+mn-ea"/>
              </a:rPr>
              <a:t>整理</a:t>
            </a:r>
            <a:r>
              <a:rPr lang="zh-CN" altLang="en-US" dirty="0">
                <a:latin typeface="仿宋" panose="02010609060101010101" pitchFamily="49" charset="-122"/>
                <a:ea typeface="仿宋" panose="02010609060101010101" pitchFamily="49" charset="-122"/>
                <a:sym typeface="+mn-ea"/>
              </a:rPr>
              <a:t>好票据于每周五下午财务处销账。</a:t>
            </a:r>
            <a:endParaRPr lang="zh-CN" altLang="en-US"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7561" y="980728"/>
            <a:ext cx="8229600" cy="780696"/>
          </a:xfrm>
        </p:spPr>
        <p:txBody>
          <a:bodyPr>
            <a:noAutofit/>
          </a:bodyPr>
          <a:lstStyle/>
          <a:p>
            <a:r>
              <a:rPr lang="zh-CN" altLang="en-US" sz="5600" dirty="0"/>
              <a:t>结项与后补（校内）</a:t>
            </a:r>
            <a:endParaRPr lang="zh-CN" altLang="en-US" sz="5600" dirty="0"/>
          </a:p>
        </p:txBody>
      </p:sp>
      <p:sp>
        <p:nvSpPr>
          <p:cNvPr id="3" name="内容占位符 2"/>
          <p:cNvSpPr>
            <a:spLocks noGrp="1"/>
          </p:cNvSpPr>
          <p:nvPr>
            <p:ph idx="1"/>
          </p:nvPr>
        </p:nvSpPr>
        <p:spPr>
          <a:xfrm>
            <a:off x="488950" y="1988820"/>
            <a:ext cx="7920990" cy="4443095"/>
          </a:xfrm>
        </p:spPr>
        <p:txBody>
          <a:bodyPr>
            <a:normAutofit fontScale="25000"/>
          </a:bodyPr>
          <a:lstStyle/>
          <a:p>
            <a:pPr>
              <a:lnSpc>
                <a:spcPct val="150000"/>
              </a:lnSpc>
            </a:pPr>
            <a:r>
              <a:rPr lang="en-US" altLang="zh-CN" sz="7000" dirty="0" smtClean="0">
                <a:latin typeface="仿宋" panose="02010609060101010101" pitchFamily="49" charset="-122"/>
                <a:ea typeface="仿宋" panose="02010609060101010101" pitchFamily="49" charset="-122"/>
              </a:rPr>
              <a:t>1.</a:t>
            </a:r>
            <a:r>
              <a:rPr lang="zh-CN" altLang="en-US" sz="7000" dirty="0" smtClean="0">
                <a:latin typeface="仿宋" panose="02010609060101010101" pitchFamily="49" charset="-122"/>
                <a:ea typeface="仿宋" panose="02010609060101010101" pitchFamily="49" charset="-122"/>
              </a:rPr>
              <a:t>在</a:t>
            </a:r>
            <a:r>
              <a:rPr lang="zh-CN" altLang="en-US" sz="7000" dirty="0">
                <a:latin typeface="仿宋" panose="02010609060101010101" pitchFamily="49" charset="-122"/>
                <a:ea typeface="仿宋" panose="02010609060101010101" pitchFamily="49" charset="-122"/>
              </a:rPr>
              <a:t>项目结题验收</a:t>
            </a:r>
            <a:r>
              <a:rPr lang="en-US" altLang="zh-CN" sz="7000" dirty="0">
                <a:latin typeface="仿宋" panose="02010609060101010101" pitchFamily="49" charset="-122"/>
                <a:ea typeface="仿宋" panose="02010609060101010101" pitchFamily="49" charset="-122"/>
              </a:rPr>
              <a:t>1</a:t>
            </a:r>
            <a:r>
              <a:rPr lang="zh-CN" altLang="en-US" sz="7000" dirty="0">
                <a:latin typeface="仿宋" panose="02010609060101010101" pitchFamily="49" charset="-122"/>
                <a:ea typeface="仿宋" panose="02010609060101010101" pitchFamily="49" charset="-122"/>
              </a:rPr>
              <a:t>个月内，将</a:t>
            </a:r>
            <a:r>
              <a:rPr lang="zh-CN" altLang="en-US" sz="7000" dirty="0">
                <a:latin typeface="仿宋" panose="02010609060101010101" pitchFamily="49" charset="-122"/>
                <a:ea typeface="仿宋" panose="02010609060101010101" pitchFamily="49" charset="-122"/>
                <a:sym typeface="+mn-ea"/>
              </a:rPr>
              <a:t>项目</a:t>
            </a:r>
            <a:r>
              <a:rPr lang="zh-CN" altLang="en-US" sz="7000" dirty="0">
                <a:solidFill>
                  <a:srgbClr val="FF0000"/>
                </a:solidFill>
                <a:latin typeface="仿宋" panose="02010609060101010101" pitchFamily="49" charset="-122"/>
                <a:ea typeface="仿宋" panose="02010609060101010101" pitchFamily="49" charset="-122"/>
                <a:sym typeface="+mn-ea"/>
              </a:rPr>
              <a:t>附件</a:t>
            </a:r>
            <a:r>
              <a:rPr lang="en-US" altLang="zh-CN" sz="7000" dirty="0">
                <a:solidFill>
                  <a:srgbClr val="FF0000"/>
                </a:solidFill>
                <a:latin typeface="仿宋" panose="02010609060101010101" pitchFamily="49" charset="-122"/>
                <a:ea typeface="仿宋" panose="02010609060101010101" pitchFamily="49" charset="-122"/>
                <a:sym typeface="+mn-ea"/>
              </a:rPr>
              <a:t>1</a:t>
            </a:r>
            <a:r>
              <a:rPr lang="zh-CN" altLang="en-US" sz="7000" dirty="0">
                <a:latin typeface="仿宋" panose="02010609060101010101" pitchFamily="49" charset="-122"/>
                <a:ea typeface="仿宋" panose="02010609060101010101" pitchFamily="49" charset="-122"/>
                <a:sym typeface="+mn-ea"/>
              </a:rPr>
              <a:t>立项审核表、湖北师范大学横向科研诚信承诺书、</a:t>
            </a:r>
            <a:r>
              <a:rPr lang="zh-CN" altLang="en-US" sz="7000" dirty="0">
                <a:solidFill>
                  <a:srgbClr val="FF0000"/>
                </a:solidFill>
                <a:latin typeface="仿宋" panose="02010609060101010101" pitchFamily="49" charset="-122"/>
                <a:ea typeface="仿宋" panose="02010609060101010101" pitchFamily="49" charset="-122"/>
                <a:sym typeface="+mn-ea"/>
              </a:rPr>
              <a:t>合同原件</a:t>
            </a:r>
            <a:r>
              <a:rPr lang="zh-CN" altLang="en-US" sz="7000" dirty="0">
                <a:latin typeface="仿宋" panose="02010609060101010101" pitchFamily="49" charset="-122"/>
                <a:ea typeface="仿宋" panose="02010609060101010101" pitchFamily="49" charset="-122"/>
                <a:sym typeface="+mn-ea"/>
              </a:rPr>
              <a:t>、</a:t>
            </a:r>
            <a:r>
              <a:rPr lang="zh-CN" altLang="en-US" sz="7000" dirty="0">
                <a:solidFill>
                  <a:srgbClr val="FF0000"/>
                </a:solidFill>
                <a:latin typeface="仿宋" panose="02010609060101010101" pitchFamily="49" charset="-122"/>
                <a:ea typeface="仿宋" panose="02010609060101010101" pitchFamily="49" charset="-122"/>
                <a:sym typeface="+mn-ea"/>
              </a:rPr>
              <a:t>附件</a:t>
            </a:r>
            <a:r>
              <a:rPr lang="en-US" altLang="zh-CN" sz="7000" dirty="0">
                <a:solidFill>
                  <a:srgbClr val="FF0000"/>
                </a:solidFill>
                <a:latin typeface="仿宋" panose="02010609060101010101" pitchFamily="49" charset="-122"/>
                <a:ea typeface="仿宋" panose="02010609060101010101" pitchFamily="49" charset="-122"/>
                <a:sym typeface="+mn-ea"/>
              </a:rPr>
              <a:t>4</a:t>
            </a:r>
            <a:r>
              <a:rPr lang="zh-CN" altLang="en-US" sz="7000" dirty="0">
                <a:latin typeface="仿宋" panose="02010609060101010101" pitchFamily="49" charset="-122"/>
                <a:ea typeface="仿宋" panose="02010609060101010101" pitchFamily="49" charset="-122"/>
                <a:sym typeface="+mn-ea"/>
              </a:rPr>
              <a:t>验收意见（双方签字盖章）、湖北师范大学成果应用证明-横向</a:t>
            </a:r>
            <a:r>
              <a:rPr lang="zh-CN" altLang="en-US" sz="7000" dirty="0">
                <a:latin typeface="仿宋" panose="02010609060101010101" pitchFamily="49" charset="-122"/>
                <a:ea typeface="仿宋" panose="02010609060101010101" pitchFamily="49" charset="-122"/>
              </a:rPr>
              <a:t>归档材料按顺序装订</a:t>
            </a:r>
            <a:r>
              <a:rPr lang="zh-CN" sz="7000" dirty="0">
                <a:latin typeface="仿宋" panose="02010609060101010101" pitchFamily="49" charset="-122"/>
                <a:ea typeface="仿宋" panose="02010609060101010101" pitchFamily="49" charset="-122"/>
              </a:rPr>
              <a:t>放所在单位科研管理人员保留</a:t>
            </a:r>
            <a:r>
              <a:rPr lang="zh-CN" altLang="en-US" sz="7000" dirty="0">
                <a:latin typeface="仿宋" panose="02010609060101010101" pitchFamily="49" charset="-122"/>
                <a:ea typeface="仿宋" panose="02010609060101010101" pitchFamily="49" charset="-122"/>
              </a:rPr>
              <a:t>；</a:t>
            </a:r>
            <a:endParaRPr lang="zh-CN" altLang="en-US" sz="7000" dirty="0">
              <a:latin typeface="仿宋" panose="02010609060101010101" pitchFamily="49" charset="-122"/>
              <a:ea typeface="仿宋" panose="02010609060101010101" pitchFamily="49" charset="-122"/>
            </a:endParaRPr>
          </a:p>
          <a:p>
            <a:pPr>
              <a:lnSpc>
                <a:spcPct val="150000"/>
              </a:lnSpc>
            </a:pPr>
            <a:r>
              <a:rPr lang="en-US" altLang="zh-CN" sz="7000" dirty="0" smtClean="0">
                <a:latin typeface="仿宋" panose="02010609060101010101" pitchFamily="49" charset="-122"/>
                <a:ea typeface="仿宋" panose="02010609060101010101" pitchFamily="49" charset="-122"/>
              </a:rPr>
              <a:t>2.</a:t>
            </a:r>
            <a:r>
              <a:rPr lang="zh-CN" sz="7000" dirty="0" smtClean="0">
                <a:latin typeface="仿宋" panose="02010609060101010101" pitchFamily="49" charset="-122"/>
                <a:ea typeface="仿宋" panose="02010609060101010101" pitchFamily="49" charset="-122"/>
              </a:rPr>
              <a:t>每年</a:t>
            </a:r>
            <a:r>
              <a:rPr lang="en-US" altLang="zh-CN" sz="7000" dirty="0" smtClean="0">
                <a:solidFill>
                  <a:srgbClr val="FF0000"/>
                </a:solidFill>
                <a:latin typeface="仿宋" panose="02010609060101010101" pitchFamily="49" charset="-122"/>
                <a:ea typeface="仿宋" panose="02010609060101010101" pitchFamily="49" charset="-122"/>
              </a:rPr>
              <a:t>12</a:t>
            </a:r>
            <a:r>
              <a:rPr lang="zh-CN" altLang="en-US" sz="7000" dirty="0" smtClean="0">
                <a:solidFill>
                  <a:srgbClr val="FF0000"/>
                </a:solidFill>
                <a:latin typeface="仿宋" panose="02010609060101010101" pitchFamily="49" charset="-122"/>
                <a:ea typeface="仿宋" panose="02010609060101010101" pitchFamily="49" charset="-122"/>
              </a:rPr>
              <a:t>月</a:t>
            </a:r>
            <a:r>
              <a:rPr lang="zh-CN" sz="7000" dirty="0" smtClean="0">
                <a:solidFill>
                  <a:srgbClr val="FF0000"/>
                </a:solidFill>
                <a:latin typeface="仿宋" panose="02010609060101010101" pitchFamily="49" charset="-122"/>
                <a:ea typeface="仿宋" panose="02010609060101010101" pitchFamily="49" charset="-122"/>
              </a:rPr>
              <a:t>最后二周</a:t>
            </a:r>
            <a:r>
              <a:rPr lang="zh-CN" altLang="en-US" sz="7000" dirty="0">
                <a:latin typeface="仿宋" panose="02010609060101010101" pitchFamily="49" charset="-122"/>
                <a:ea typeface="仿宋" panose="02010609060101010101" pitchFamily="49" charset="-122"/>
              </a:rPr>
              <a:t>，各单位科研管理人员将本单位</a:t>
            </a:r>
            <a:r>
              <a:rPr lang="zh-CN" altLang="en-US" sz="7000" dirty="0">
                <a:solidFill>
                  <a:srgbClr val="FF0000"/>
                </a:solidFill>
                <a:latin typeface="仿宋" panose="02010609060101010101" pitchFamily="49" charset="-122"/>
                <a:ea typeface="仿宋" panose="02010609060101010101" pitchFamily="49" charset="-122"/>
              </a:rPr>
              <a:t>合格结项材料</a:t>
            </a:r>
            <a:r>
              <a:rPr lang="zh-CN" altLang="en-US" sz="7000" dirty="0">
                <a:latin typeface="仿宋" panose="02010609060101010101" pitchFamily="49" charset="-122"/>
                <a:ea typeface="仿宋" panose="02010609060101010101" pitchFamily="49" charset="-122"/>
              </a:rPr>
              <a:t>登记造册后连同归档材料送科发院</a:t>
            </a:r>
            <a:r>
              <a:rPr lang="en-US" altLang="zh-CN" sz="7000" dirty="0">
                <a:latin typeface="仿宋" panose="02010609060101010101" pitchFamily="49" charset="-122"/>
                <a:ea typeface="仿宋" panose="02010609060101010101" pitchFamily="49" charset="-122"/>
              </a:rPr>
              <a:t>309</a:t>
            </a:r>
            <a:r>
              <a:rPr lang="zh-CN" altLang="en-US" sz="7000" dirty="0">
                <a:latin typeface="仿宋" panose="02010609060101010101" pitchFamily="49" charset="-122"/>
                <a:ea typeface="仿宋" panose="02010609060101010101" pitchFamily="49" charset="-122"/>
              </a:rPr>
              <a:t>室黄孟勤老师处（其中登记造册电子版发科发院，</a:t>
            </a:r>
            <a:r>
              <a:rPr lang="zh-CN" altLang="en-US" sz="7000" dirty="0">
                <a:latin typeface="仿宋" panose="02010609060101010101" pitchFamily="49" charset="-122"/>
                <a:ea typeface="仿宋" panose="02010609060101010101" pitchFamily="49" charset="-122"/>
                <a:sym typeface="+mn-ea"/>
              </a:rPr>
              <a:t>登记造册</a:t>
            </a:r>
            <a:r>
              <a:rPr lang="zh-CN" altLang="en-US" sz="7000" dirty="0">
                <a:latin typeface="仿宋" panose="02010609060101010101" pitchFamily="49" charset="-122"/>
                <a:ea typeface="仿宋" panose="02010609060101010101" pitchFamily="49" charset="-122"/>
              </a:rPr>
              <a:t>纸质材料二份打印单位签字盖章），科发院按照</a:t>
            </a:r>
            <a:r>
              <a:rPr lang="en-US" altLang="zh-CN" sz="7000" dirty="0">
                <a:latin typeface="仿宋" panose="02010609060101010101" pitchFamily="49" charset="-122"/>
                <a:ea typeface="仿宋" panose="02010609060101010101" pitchFamily="49" charset="-122"/>
              </a:rPr>
              <a:t>《</a:t>
            </a:r>
            <a:r>
              <a:rPr lang="zh-CN" altLang="en-US" sz="7000" dirty="0">
                <a:latin typeface="仿宋" panose="02010609060101010101" pitchFamily="49" charset="-122"/>
                <a:ea typeface="仿宋" panose="02010609060101010101" pitchFamily="49" charset="-122"/>
              </a:rPr>
              <a:t>湖北师范大学横向科研项目管理实施细则（修订版）</a:t>
            </a:r>
            <a:r>
              <a:rPr lang="en-US" altLang="zh-CN" sz="7000" dirty="0">
                <a:latin typeface="仿宋" panose="02010609060101010101" pitchFamily="49" charset="-122"/>
                <a:ea typeface="仿宋" panose="02010609060101010101" pitchFamily="49" charset="-122"/>
              </a:rPr>
              <a:t>》</a:t>
            </a:r>
            <a:r>
              <a:rPr lang="zh-CN" altLang="en-US" sz="7000" dirty="0">
                <a:latin typeface="仿宋" panose="02010609060101010101" pitchFamily="49" charset="-122"/>
                <a:ea typeface="仿宋" panose="02010609060101010101" pitchFamily="49" charset="-122"/>
              </a:rPr>
              <a:t>政策核算出各学院报送结项项目后补，于</a:t>
            </a:r>
            <a:r>
              <a:rPr lang="zh-CN" altLang="en-US" sz="7000" dirty="0">
                <a:solidFill>
                  <a:srgbClr val="FF0000"/>
                </a:solidFill>
                <a:latin typeface="仿宋" panose="02010609060101010101" pitchFamily="49" charset="-122"/>
                <a:ea typeface="仿宋" panose="02010609060101010101" pitchFamily="49" charset="-122"/>
              </a:rPr>
              <a:t>次年</a:t>
            </a:r>
            <a:r>
              <a:rPr lang="en-US" altLang="zh-CN" sz="7000" dirty="0">
                <a:solidFill>
                  <a:srgbClr val="FF0000"/>
                </a:solidFill>
                <a:latin typeface="仿宋" panose="02010609060101010101" pitchFamily="49" charset="-122"/>
                <a:ea typeface="仿宋" panose="02010609060101010101" pitchFamily="49" charset="-122"/>
              </a:rPr>
              <a:t>4</a:t>
            </a:r>
            <a:r>
              <a:rPr lang="zh-CN" altLang="en-US" sz="7000" dirty="0">
                <a:solidFill>
                  <a:srgbClr val="FF0000"/>
                </a:solidFill>
                <a:latin typeface="仿宋" panose="02010609060101010101" pitchFamily="49" charset="-122"/>
                <a:ea typeface="仿宋" panose="02010609060101010101" pitchFamily="49" charset="-122"/>
              </a:rPr>
              <a:t>月后</a:t>
            </a:r>
            <a:r>
              <a:rPr lang="zh-CN" altLang="en-US" sz="7000" dirty="0">
                <a:latin typeface="仿宋" panose="02010609060101010101" pitchFamily="49" charset="-122"/>
                <a:ea typeface="仿宋" panose="02010609060101010101" pitchFamily="49" charset="-122"/>
              </a:rPr>
              <a:t>按照结项项目给予项目负责人授权报销使用</a:t>
            </a:r>
            <a:r>
              <a:rPr lang="zh-CN" altLang="en-US" sz="7000" dirty="0" smtClean="0">
                <a:latin typeface="仿宋" panose="02010609060101010101" pitchFamily="49" charset="-122"/>
                <a:ea typeface="仿宋" panose="02010609060101010101" pitchFamily="49" charset="-122"/>
              </a:rPr>
              <a:t>。</a:t>
            </a:r>
            <a:endParaRPr lang="zh-CN" altLang="en-US" sz="70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a:p>
            <a:pPr>
              <a:lnSpc>
                <a:spcPct val="150000"/>
              </a:lnSpc>
            </a:pP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2" name="标题 1"/>
          <p:cNvSpPr>
            <a:spLocks noGrp="1"/>
          </p:cNvSpPr>
          <p:nvPr>
            <p:ph type="title"/>
          </p:nvPr>
        </p:nvSpPr>
        <p:spPr/>
        <p:txBody>
          <a:bodyPr/>
          <a:p>
            <a:r>
              <a:rPr lang="zh-CN" altLang="en-US"/>
              <a:t>销账重点注意事项</a:t>
            </a:r>
            <a:endParaRPr lang="zh-CN" altLang="en-US"/>
          </a:p>
        </p:txBody>
      </p:sp>
      <p:sp>
        <p:nvSpPr>
          <p:cNvPr id="3" name="内容占位符 2"/>
          <p:cNvSpPr>
            <a:spLocks noGrp="1"/>
          </p:cNvSpPr>
          <p:nvPr>
            <p:ph idx="1"/>
          </p:nvPr>
        </p:nvSpPr>
        <p:spPr/>
        <p:txBody>
          <a:bodyPr>
            <a:normAutofit/>
          </a:bodyPr>
          <a:p>
            <a:pPr marL="0" indent="0">
              <a:spcAft>
                <a:spcPts val="0"/>
              </a:spcAft>
              <a:buNone/>
            </a:pPr>
            <a:r>
              <a:rPr lang="en-US" altLang="zh-CN" b="1" kern="0" dirty="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 </a:t>
            </a:r>
            <a:r>
              <a:rPr lang="zh-CN" altLang="en-US" sz="2400" dirty="0">
                <a:latin typeface="仿宋" panose="02010609060101010101" pitchFamily="49" charset="-122"/>
                <a:ea typeface="仿宋" panose="02010609060101010101" pitchFamily="49" charset="-122"/>
                <a:sym typeface="+mn-ea"/>
              </a:rPr>
              <a:t> 1.横向科研经费劳务费支出的比例是如何规定的？</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sym typeface="+mn-ea"/>
            </a:endParaRPr>
          </a:p>
        </p:txBody>
      </p:sp>
      <p:pic>
        <p:nvPicPr>
          <p:cNvPr id="6" name="图片 5" descr="Z{N_O{)KQZ[%[J{6M(OCUTT"/>
          <p:cNvPicPr>
            <a:picLocks noChangeAspect="1"/>
          </p:cNvPicPr>
          <p:nvPr>
            <p:custDataLst>
              <p:tags r:id="rId1"/>
            </p:custDataLst>
          </p:nvPr>
        </p:nvPicPr>
        <p:blipFill>
          <a:blip r:embed="rId2"/>
          <a:stretch>
            <a:fillRect/>
          </a:stretch>
        </p:blipFill>
        <p:spPr>
          <a:xfrm>
            <a:off x="1115695" y="2421255"/>
            <a:ext cx="6393815" cy="2667000"/>
          </a:xfrm>
          <a:prstGeom prst="rect">
            <a:avLst/>
          </a:prstGeom>
        </p:spPr>
      </p:pic>
      <p:pic>
        <p:nvPicPr>
          <p:cNvPr id="8" name="图片 7" descr="8ZG2KL((U5YRN9C0$U]K~38"/>
          <p:cNvPicPr>
            <a:picLocks noChangeAspect="1"/>
          </p:cNvPicPr>
          <p:nvPr>
            <p:custDataLst>
              <p:tags r:id="rId3"/>
            </p:custDataLst>
          </p:nvPr>
        </p:nvPicPr>
        <p:blipFill>
          <a:blip r:embed="rId4"/>
          <a:stretch>
            <a:fillRect/>
          </a:stretch>
        </p:blipFill>
        <p:spPr>
          <a:xfrm>
            <a:off x="1180465" y="5157470"/>
            <a:ext cx="6362700" cy="619125"/>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dirty="0">
                <a:latin typeface="仿宋" panose="02010609060101010101" pitchFamily="49" charset="-122"/>
                <a:ea typeface="仿宋" panose="02010609060101010101" pitchFamily="49" charset="-122"/>
                <a:sym typeface="+mn-ea"/>
              </a:rPr>
              <a:t>（</a:t>
            </a:r>
            <a:r>
              <a:rPr lang="zh-CN" altLang="en-US" dirty="0">
                <a:solidFill>
                  <a:srgbClr val="FF0000"/>
                </a:solidFill>
                <a:latin typeface="仿宋" panose="02010609060101010101" pitchFamily="49" charset="-122"/>
                <a:ea typeface="仿宋" panose="02010609060101010101" pitchFamily="49" charset="-122"/>
                <a:sym typeface="+mn-ea"/>
              </a:rPr>
              <a:t>劳务费只能发给项目参与人，其中发老师要到税务局办理完税证明，发学生单人单月800元免税。</a:t>
            </a:r>
            <a:r>
              <a:rPr lang="zh-CN" altLang="en-US" dirty="0">
                <a:latin typeface="仿宋" panose="02010609060101010101" pitchFamily="49" charset="-122"/>
                <a:ea typeface="仿宋" panose="02010609060101010101" pitchFamily="49" charset="-122"/>
                <a:sym typeface="+mn-ea"/>
              </a:rPr>
              <a:t>）</a:t>
            </a:r>
            <a:endParaRPr lang="zh-CN" altLang="en-US" dirty="0">
              <a:latin typeface="仿宋" panose="02010609060101010101" pitchFamily="49" charset="-122"/>
              <a:ea typeface="仿宋" panose="02010609060101010101" pitchFamily="49" charset="-122"/>
              <a:sym typeface="+mn-ea"/>
            </a:endParaRPr>
          </a:p>
          <a:p>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10000"/>
          </a:bodyPr>
          <a:p>
            <a:pPr algn="l">
              <a:lnSpc>
                <a:spcPct val="150000"/>
              </a:lnSpc>
            </a:pPr>
            <a:r>
              <a:rPr lang="zh-CN" altLang="en-US" sz="2400" dirty="0">
                <a:latin typeface="仿宋" panose="02010609060101010101" pitchFamily="49" charset="-122"/>
                <a:ea typeface="仿宋" panose="02010609060101010101" pitchFamily="49" charset="-122"/>
                <a:sym typeface="+mn-ea"/>
              </a:rPr>
              <a:t> 2.报销科研学术活动餐费有哪些具体规定？</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考虑科研学术活动的特殊性，为方便研讨交流，可以使用科研业务接待费：指项目用于业务接待的餐饮费、食品费、茶叶费等，放宽了陪餐人数，对因科研学术活动需要，可以实行同城接待。但科研学术活动费不包括娱乐、健身、洗浴等与科研活动不相关的费用。</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报销科研学术活动餐费时，要“湖北师范大学”为抬头的正式税务发票，原则上不超过本项目总经费的10%。</a:t>
            </a:r>
            <a:endParaRPr lang="zh-CN" altLang="en-US" sz="2400"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br>
              <a:rPr lang="zh-CN" altLang="zh-CN" kern="0" dirty="0">
                <a:solidFill>
                  <a:srgbClr val="333333"/>
                </a:solidFill>
                <a:latin typeface="隶书" panose="02010509060101010101" pitchFamily="49" charset="-122"/>
                <a:ea typeface="隶书" panose="02010509060101010101" pitchFamily="49" charset="-122"/>
                <a:cs typeface="宋体" panose="02010600030101010101" pitchFamily="2" charset="-122"/>
                <a:sym typeface="+mn-ea"/>
              </a:rPr>
            </a:br>
            <a:br>
              <a:rPr lang="zh-CN" altLang="en-US" dirty="0">
                <a:latin typeface="隶书" panose="02010509060101010101" pitchFamily="49" charset="-122"/>
                <a:ea typeface="隶书" panose="02010509060101010101" pitchFamily="49" charset="-122"/>
              </a:rPr>
            </a:br>
            <a:endParaRPr lang="zh-CN" altLang="en-US"/>
          </a:p>
        </p:txBody>
      </p:sp>
      <p:sp>
        <p:nvSpPr>
          <p:cNvPr id="3" name="内容占位符 2"/>
          <p:cNvSpPr>
            <a:spLocks noGrp="1"/>
          </p:cNvSpPr>
          <p:nvPr>
            <p:ph idx="1"/>
          </p:nvPr>
        </p:nvSpPr>
        <p:spPr/>
        <p:txBody>
          <a:bodyPr>
            <a:normAutofit fontScale="90000" lnSpcReduction="20000"/>
          </a:bodyPr>
          <a:p>
            <a:pPr indent="0">
              <a:spcAft>
                <a:spcPts val="0"/>
              </a:spcAft>
              <a:buNone/>
            </a:pPr>
            <a:r>
              <a:rPr lang="en-US" altLang="zh-CN" b="1" kern="0" dirty="0" smtClean="0">
                <a:solidFill>
                  <a:srgbClr val="0C71E0"/>
                </a:solidFill>
                <a:latin typeface="Verdana" panose="020B0604030504040204"/>
                <a:ea typeface="隶书" panose="02010509060101010101" pitchFamily="49" charset="-122"/>
                <a:sym typeface="+mn-ea"/>
              </a:rPr>
              <a:t>   </a:t>
            </a:r>
            <a:endParaRPr lang="en-US" altLang="zh-CN" b="1" kern="0" dirty="0" smtClean="0">
              <a:solidFill>
                <a:srgbClr val="0C71E0"/>
              </a:solidFill>
              <a:latin typeface="Verdana" panose="020B0604030504040204"/>
              <a:ea typeface="隶书" panose="020105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3.车辆维持费如何报销？</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车辆维持费按照合同约定报销，凡与委托单位签订的横向科研合同中的“湖北师范大学横向科研项目经费支出范围及明细”（附件2）中包含车辆维持费的（差旅接待费），车辆维持费可以不与差旅费一同报销。</a:t>
            </a: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科研活动使用自有车辆可以报销燃油费、过桥/过路费、停车费、维修费支出。备注：本项目经费不能超过合同到账经费10%。</a:t>
            </a:r>
            <a:endParaRPr lang="zh-CN" altLang="en-US" sz="2400" dirty="0">
              <a:latin typeface="仿宋" panose="02010609060101010101" pitchFamily="49" charset="-122"/>
              <a:ea typeface="仿宋" panose="02010609060101010101" pitchFamily="49" charset="-122"/>
            </a:endParaRPr>
          </a:p>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83870"/>
            <a:ext cx="8714740" cy="1960880"/>
          </a:xfrm>
        </p:spPr>
        <p:txBody>
          <a:bodyPr>
            <a:normAutofit fontScale="90000"/>
          </a:bodyPr>
          <a:p>
            <a:br>
              <a:rPr lang="zh-CN" altLang="en-US" sz="6665" dirty="0">
                <a:sym typeface="+mn-ea"/>
              </a:rPr>
            </a:br>
            <a:br>
              <a:rPr lang="zh-CN" altLang="en-US" sz="6665" dirty="0">
                <a:sym typeface="+mn-ea"/>
              </a:rPr>
            </a:br>
            <a:br>
              <a:rPr lang="zh-CN" altLang="en-US" sz="6665" dirty="0">
                <a:sym typeface="+mn-ea"/>
              </a:rPr>
            </a:br>
            <a:br>
              <a:rPr lang="zh-CN" altLang="en-US" sz="6665" dirty="0">
                <a:sym typeface="+mn-ea"/>
              </a:rPr>
            </a:br>
            <a:r>
              <a:rPr lang="zh-CN" altLang="en-US" sz="6665" dirty="0">
                <a:sym typeface="+mn-ea"/>
              </a:rPr>
              <a:t>后补（省、市、县区科技部门）</a:t>
            </a:r>
            <a:br>
              <a:rPr lang="zh-CN" altLang="en-US" dirty="0"/>
            </a:br>
            <a:endParaRPr lang="zh-CN" altLang="en-US"/>
          </a:p>
        </p:txBody>
      </p:sp>
      <p:sp>
        <p:nvSpPr>
          <p:cNvPr id="3" name="内容占位符 2"/>
          <p:cNvSpPr>
            <a:spLocks noGrp="1"/>
          </p:cNvSpPr>
          <p:nvPr>
            <p:ph idx="1"/>
          </p:nvPr>
        </p:nvSpPr>
        <p:spPr>
          <a:xfrm>
            <a:off x="457200" y="2247900"/>
            <a:ext cx="8229600" cy="4076700"/>
          </a:xfrm>
        </p:spPr>
        <p:txBody>
          <a:bodyPr>
            <a:normAutofit lnSpcReduction="20000"/>
          </a:bodyPr>
          <a:p>
            <a:pPr algn="l">
              <a:lnSpc>
                <a:spcPct val="150000"/>
              </a:lnSpc>
            </a:pPr>
            <a:r>
              <a:rPr lang="zh-CN" altLang="en-US" sz="2400" dirty="0">
                <a:latin typeface="仿宋" panose="02010609060101010101" pitchFamily="49" charset="-122"/>
                <a:ea typeface="仿宋" panose="02010609060101010101" pitchFamily="49" charset="-122"/>
                <a:sym typeface="+mn-ea"/>
              </a:rPr>
              <a:t> 1，省科技厅关于组织开展2022年度湖北省科技创新券（主要是补给企业，也可以提前约定）</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去年我们组织各学院开会：机构入库</a:t>
            </a:r>
            <a:endParaRPr lang="zh-CN" altLang="en-US" sz="2400" dirty="0">
              <a:latin typeface="仿宋" panose="02010609060101010101" pitchFamily="49" charset="-122"/>
              <a:ea typeface="仿宋" panose="02010609060101010101" pitchFamily="49" charset="-122"/>
              <a:sym typeface="+mn-ea"/>
            </a:endParaRPr>
          </a:p>
          <a:p>
            <a:pPr algn="l">
              <a:lnSpc>
                <a:spcPct val="150000"/>
              </a:lnSpc>
            </a:pPr>
            <a:endParaRPr lang="zh-CN" altLang="en-US" sz="2400" dirty="0">
              <a:latin typeface="仿宋" panose="02010609060101010101" pitchFamily="49" charset="-122"/>
              <a:ea typeface="仿宋" panose="02010609060101010101" pitchFamily="49" charset="-122"/>
            </a:endParaRPr>
          </a:p>
          <a:p>
            <a:pPr algn="l">
              <a:lnSpc>
                <a:spcPct val="150000"/>
              </a:lnSpc>
            </a:pPr>
            <a:r>
              <a:rPr lang="zh-CN" altLang="en-US" sz="2400" dirty="0">
                <a:latin typeface="仿宋" panose="02010609060101010101" pitchFamily="49" charset="-122"/>
                <a:ea typeface="仿宋" panose="02010609060101010101" pitchFamily="49" charset="-122"/>
                <a:sym typeface="+mn-ea"/>
              </a:rPr>
              <a:t>  </a:t>
            </a:r>
            <a:endParaRPr lang="zh-CN" altLang="en-US" sz="2400" dirty="0">
              <a:latin typeface="仿宋" panose="02010609060101010101" pitchFamily="49" charset="-122"/>
              <a:ea typeface="仿宋" panose="02010609060101010101" pitchFamily="49" charset="-122"/>
            </a:endParaRPr>
          </a:p>
          <a:p>
            <a:endParaRPr lang="zh-CN" altLang="en-US"/>
          </a:p>
        </p:txBody>
      </p:sp>
      <p:pic>
        <p:nvPicPr>
          <p:cNvPr id="4" name="图片 3" descr="ST@F(()%794F0VS)S~4OV(M"/>
          <p:cNvPicPr>
            <a:picLocks noChangeAspect="1"/>
          </p:cNvPicPr>
          <p:nvPr>
            <p:custDataLst>
              <p:tags r:id="rId1"/>
            </p:custDataLst>
          </p:nvPr>
        </p:nvPicPr>
        <p:blipFill>
          <a:blip r:embed="rId2"/>
          <a:stretch>
            <a:fillRect/>
          </a:stretch>
        </p:blipFill>
        <p:spPr>
          <a:xfrm>
            <a:off x="316865" y="3934460"/>
            <a:ext cx="8423275" cy="239014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E5RGXZ1R[BY9CB$92JH38Y"/>
          <p:cNvPicPr>
            <a:picLocks noChangeAspect="1"/>
          </p:cNvPicPr>
          <p:nvPr>
            <p:custDataLst>
              <p:tags r:id="rId1"/>
            </p:custDataLst>
          </p:nvPr>
        </p:nvPicPr>
        <p:blipFill>
          <a:blip r:embed="rId2"/>
          <a:stretch>
            <a:fillRect/>
          </a:stretch>
        </p:blipFill>
        <p:spPr>
          <a:xfrm>
            <a:off x="0" y="1751965"/>
            <a:ext cx="9144000" cy="335343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dirty="0">
              <a:latin typeface="仿宋" panose="02010609060101010101" pitchFamily="49" charset="-122"/>
              <a:ea typeface="仿宋" panose="02010609060101010101" pitchFamily="49" charset="-122"/>
              <a:sym typeface="+mn-ea"/>
            </a:endParaRPr>
          </a:p>
          <a:p>
            <a:r>
              <a:rPr lang="zh-CN" altLang="en-US" dirty="0">
                <a:latin typeface="仿宋" panose="02010609060101010101" pitchFamily="49" charset="-122"/>
                <a:ea typeface="仿宋" panose="02010609060101010101" pitchFamily="49" charset="-122"/>
                <a:sym typeface="+mn-ea"/>
              </a:rPr>
              <a:t>2，黄石市科技局对于202</a:t>
            </a:r>
            <a:r>
              <a:rPr lang="en-US" altLang="zh-CN" dirty="0">
                <a:latin typeface="仿宋" panose="02010609060101010101" pitchFamily="49" charset="-122"/>
                <a:ea typeface="仿宋" panose="02010609060101010101" pitchFamily="49" charset="-122"/>
                <a:sym typeface="+mn-ea"/>
              </a:rPr>
              <a:t>1</a:t>
            </a:r>
            <a:r>
              <a:rPr lang="zh-CN" altLang="en-US" dirty="0">
                <a:latin typeface="仿宋" panose="02010609060101010101" pitchFamily="49" charset="-122"/>
                <a:ea typeface="仿宋" panose="02010609060101010101" pitchFamily="49" charset="-122"/>
                <a:sym typeface="+mn-ea"/>
              </a:rPr>
              <a:t>年黄石市内企业委托的技术开发和技术转让给与到账经费的15%补贴，黄石市下面县市区也有不同程度补贴（15%</a:t>
            </a:r>
            <a:r>
              <a:rPr lang="en-US" altLang="zh-CN" dirty="0">
                <a:latin typeface="仿宋" panose="02010609060101010101" pitchFamily="49" charset="-122"/>
                <a:ea typeface="仿宋" panose="02010609060101010101" pitchFamily="49" charset="-122"/>
                <a:sym typeface="+mn-ea"/>
              </a:rPr>
              <a:t>-30%</a:t>
            </a:r>
            <a:r>
              <a:rPr lang="zh-CN" altLang="en-US" dirty="0">
                <a:latin typeface="仿宋" panose="02010609060101010101" pitchFamily="49" charset="-122"/>
                <a:ea typeface="仿宋" panose="02010609060101010101" pitchFamily="49" charset="-122"/>
                <a:sym typeface="+mn-ea"/>
              </a:rPr>
              <a:t>）；（主要是针对企业）</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学校横向科研项目产学研后补</a:t>
            </a:r>
            <a:endParaRPr lang="zh-CN" altLang="en-US"/>
          </a:p>
        </p:txBody>
      </p:sp>
      <p:sp>
        <p:nvSpPr>
          <p:cNvPr id="3" name="内容占位符 2"/>
          <p:cNvSpPr>
            <a:spLocks noGrp="1"/>
          </p:cNvSpPr>
          <p:nvPr>
            <p:ph idx="1"/>
          </p:nvPr>
        </p:nvSpPr>
        <p:spPr/>
        <p:txBody>
          <a:bodyPr/>
          <a:p>
            <a:endParaRPr lang="zh-CN" altLang="en-US"/>
          </a:p>
        </p:txBody>
      </p:sp>
      <p:pic>
        <p:nvPicPr>
          <p:cNvPr id="4" name="图片 3" descr="9D2QA5K6)ZG231M%V}2CD6N"/>
          <p:cNvPicPr>
            <a:picLocks noChangeAspect="1"/>
          </p:cNvPicPr>
          <p:nvPr/>
        </p:nvPicPr>
        <p:blipFill>
          <a:blip r:embed="rId1"/>
          <a:stretch>
            <a:fillRect/>
          </a:stretch>
        </p:blipFill>
        <p:spPr>
          <a:xfrm>
            <a:off x="1475105" y="2277110"/>
            <a:ext cx="5800725" cy="36290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en-US" altLang="zh-CN" dirty="0">
                <a:sym typeface="+mn-ea"/>
              </a:rPr>
              <a:t>《</a:t>
            </a:r>
            <a:r>
              <a:rPr lang="zh-CN" altLang="en-US" dirty="0">
                <a:sym typeface="+mn-ea"/>
              </a:rPr>
              <a:t>中华人民共和国民法典</a:t>
            </a:r>
            <a:r>
              <a:rPr lang="en-US" altLang="zh-CN" dirty="0">
                <a:sym typeface="+mn-ea"/>
              </a:rPr>
              <a:t>》</a:t>
            </a:r>
            <a:endParaRPr lang="zh-CN" altLang="en-US" dirty="0"/>
          </a:p>
        </p:txBody>
      </p:sp>
      <p:sp>
        <p:nvSpPr>
          <p:cNvPr id="3" name="内容占位符 2"/>
          <p:cNvSpPr>
            <a:spLocks noGrp="1"/>
          </p:cNvSpPr>
          <p:nvPr>
            <p:ph idx="1"/>
          </p:nvPr>
        </p:nvSpPr>
        <p:spPr/>
        <p:txBody>
          <a:bodyPr>
            <a:noAutofit/>
          </a:bodyPr>
          <a:lstStyle/>
          <a:p>
            <a:r>
              <a:rPr lang="zh-CN" altLang="en-US" sz="2800" b="1" dirty="0">
                <a:latin typeface="仿宋" panose="02010609060101010101" pitchFamily="49" charset="-122"/>
                <a:ea typeface="仿宋" panose="02010609060101010101" pitchFamily="49" charset="-122"/>
              </a:rPr>
              <a:t>第二十章 </a:t>
            </a:r>
            <a:r>
              <a:rPr lang="zh-CN" altLang="en-US" sz="2800" dirty="0">
                <a:latin typeface="仿宋" panose="02010609060101010101" pitchFamily="49" charset="-122"/>
                <a:ea typeface="仿宋" panose="02010609060101010101" pitchFamily="49" charset="-122"/>
              </a:rPr>
              <a:t>技术合同</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第一</a:t>
            </a:r>
            <a:r>
              <a:rPr lang="zh-CN" altLang="en-US" sz="2800" b="1" dirty="0">
                <a:latin typeface="仿宋" panose="02010609060101010101" pitchFamily="49" charset="-122"/>
                <a:ea typeface="仿宋" panose="02010609060101010101" pitchFamily="49" charset="-122"/>
              </a:rPr>
              <a:t>节 </a:t>
            </a:r>
            <a:r>
              <a:rPr lang="zh-CN" altLang="en-US" sz="2800" dirty="0">
                <a:latin typeface="仿宋" panose="02010609060101010101" pitchFamily="49" charset="-122"/>
                <a:ea typeface="仿宋" panose="02010609060101010101" pitchFamily="49" charset="-122"/>
              </a:rPr>
              <a:t>一般规定</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第八百四十三</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合同是当事人就技术开发、转让、许可、咨询或者服务订立的确立相互之间权利和义务的合同。</a:t>
            </a:r>
            <a:endParaRPr lang="zh-CN" altLang="en-US" sz="2800" dirty="0">
              <a:latin typeface="仿宋" panose="02010609060101010101" pitchFamily="49" charset="-122"/>
              <a:ea typeface="仿宋" panose="02010609060101010101" pitchFamily="49" charset="-122"/>
            </a:endParaRPr>
          </a:p>
          <a:p>
            <a:r>
              <a:rPr lang="zh-CN" altLang="en-US" sz="2800" b="1" dirty="0" smtClean="0">
                <a:latin typeface="仿宋" panose="02010609060101010101" pitchFamily="49" charset="-122"/>
                <a:ea typeface="仿宋" panose="02010609060101010101" pitchFamily="49" charset="-122"/>
              </a:rPr>
              <a:t>第八百四十四</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订立</a:t>
            </a:r>
            <a:r>
              <a:rPr lang="zh-CN" altLang="en-US" sz="2800" dirty="0">
                <a:latin typeface="仿宋" panose="02010609060101010101" pitchFamily="49" charset="-122"/>
                <a:ea typeface="仿宋" panose="02010609060101010101" pitchFamily="49" charset="-122"/>
              </a:rPr>
              <a:t>技术合同，应当有利于知识产权的保护和科学技术的进步，促进科学技术成果的研发、转化、应用和推广。</a:t>
            </a:r>
            <a:endParaRPr lang="zh-CN" altLang="en-US" sz="28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招投标项目审核</a:t>
            </a:r>
            <a:endParaRPr lang="zh-CN" altLang="en-US"/>
          </a:p>
        </p:txBody>
      </p:sp>
      <p:sp>
        <p:nvSpPr>
          <p:cNvPr id="3" name="内容占位符 2"/>
          <p:cNvSpPr>
            <a:spLocks noGrp="1"/>
          </p:cNvSpPr>
          <p:nvPr>
            <p:ph idx="1"/>
          </p:nvPr>
        </p:nvSpPr>
        <p:spPr/>
        <p:txBody>
          <a:bodyPr/>
          <a:p>
            <a:pPr algn="l"/>
            <a:endParaRPr lang="zh-CN" altLang="en-US" dirty="0">
              <a:latin typeface="仿宋" panose="02010609060101010101" pitchFamily="49" charset="-122"/>
              <a:ea typeface="仿宋" panose="02010609060101010101" pitchFamily="49" charset="-122"/>
            </a:endParaRPr>
          </a:p>
          <a:p>
            <a:pPr algn="l"/>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1.项目负责人凭磋商性文件到科发院307审核后，凭用印申请（</a:t>
            </a:r>
            <a:r>
              <a:rPr lang="en-US" altLang="zh-CN" dirty="0">
                <a:latin typeface="仿宋" panose="02010609060101010101" pitchFamily="49" charset="-122"/>
                <a:ea typeface="仿宋" panose="02010609060101010101" pitchFamily="49" charset="-122"/>
              </a:rPr>
              <a:t>OA</a:t>
            </a:r>
            <a:r>
              <a:rPr lang="zh-CN" altLang="en-US" dirty="0">
                <a:latin typeface="仿宋" panose="02010609060101010101" pitchFamily="49" charset="-122"/>
                <a:ea typeface="仿宋" panose="02010609060101010101" pitchFamily="49" charset="-122"/>
              </a:rPr>
              <a:t>系统）到502领取加盖公章法人证书、法人身份证复印件和法人委托书办理招投标项目所需要前期材料。</a:t>
            </a:r>
            <a:endParaRPr lang="zh-CN" altLang="en-US" dirty="0">
              <a:latin typeface="仿宋" panose="02010609060101010101" pitchFamily="49" charset="-122"/>
              <a:ea typeface="仿宋" panose="02010609060101010101" pitchFamily="49" charset="-122"/>
            </a:endParaRPr>
          </a:p>
          <a:p>
            <a:pPr algn="l"/>
            <a:r>
              <a:rPr lang="zh-CN" altLang="en-US" dirty="0">
                <a:latin typeface="仿宋" panose="02010609060101010101" pitchFamily="49" charset="-122"/>
                <a:ea typeface="仿宋" panose="02010609060101010101" pitchFamily="49" charset="-122"/>
              </a:rPr>
              <a:t>2.中标后，合同签订及请款结题照旧。</a:t>
            </a:r>
            <a:endParaRPr lang="zh-CN" altLang="en-US" dirty="0">
              <a:latin typeface="仿宋" panose="02010609060101010101" pitchFamily="49" charset="-122"/>
              <a:ea typeface="仿宋"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619672" y="2492896"/>
            <a:ext cx="5760640" cy="1584176"/>
          </a:xfrm>
        </p:spPr>
        <p:txBody>
          <a:bodyPr>
            <a:normAutofit/>
          </a:bodyPr>
          <a:lstStyle/>
          <a:p>
            <a:pPr marL="274320" marR="0" indent="-274320" algn="dist"/>
            <a:r>
              <a:rPr lang="zh-CN" altLang="en-US" sz="9600" b="1" dirty="0" smtClean="0">
                <a:latin typeface="+mn-ea"/>
              </a:rPr>
              <a:t>感谢观看</a:t>
            </a:r>
            <a:endParaRPr lang="zh-CN" altLang="en-US" sz="9600" b="1" dirty="0" smtClean="0">
              <a:latin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3" name="内容占位符 2"/>
          <p:cNvSpPr>
            <a:spLocks noGrp="1"/>
          </p:cNvSpPr>
          <p:nvPr>
            <p:ph idx="1"/>
          </p:nvPr>
        </p:nvSpPr>
        <p:spPr>
          <a:xfrm>
            <a:off x="395605" y="1195705"/>
            <a:ext cx="8229600" cy="4606290"/>
          </a:xfrm>
        </p:spPr>
        <p:txBody>
          <a:bodyPr>
            <a:noAutofit/>
          </a:bodyPr>
          <a:lstStyle/>
          <a:p>
            <a:r>
              <a:rPr lang="zh-CN" altLang="en-US" sz="2800" b="1" dirty="0">
                <a:latin typeface="仿宋" panose="02010609060101010101" pitchFamily="49" charset="-122"/>
                <a:ea typeface="仿宋" panose="02010609060101010101" pitchFamily="49" charset="-122"/>
              </a:rPr>
              <a:t>第八百四十五</a:t>
            </a:r>
            <a:r>
              <a:rPr lang="zh-CN" altLang="en-US" sz="2800" b="1" dirty="0" smtClean="0">
                <a:latin typeface="仿宋" panose="02010609060101010101" pitchFamily="49" charset="-122"/>
                <a:ea typeface="仿宋" panose="02010609060101010101" pitchFamily="49" charset="-122"/>
              </a:rPr>
              <a:t>条：</a:t>
            </a:r>
            <a:r>
              <a:rPr lang="zh-CN" altLang="en-US" sz="2800" dirty="0" smtClean="0">
                <a:latin typeface="仿宋" panose="02010609060101010101" pitchFamily="49" charset="-122"/>
                <a:ea typeface="仿宋" panose="02010609060101010101" pitchFamily="49" charset="-122"/>
              </a:rPr>
              <a:t>技术</a:t>
            </a:r>
            <a:r>
              <a:rPr lang="zh-CN" altLang="en-US" sz="2800" dirty="0">
                <a:latin typeface="仿宋" panose="02010609060101010101" pitchFamily="49" charset="-122"/>
                <a:ea typeface="仿宋" panose="02010609060101010101" pitchFamily="49" charset="-122"/>
              </a:rPr>
              <a:t>合同的内容一般包括项目的名称，</a:t>
            </a:r>
            <a:r>
              <a:rPr lang="zh-CN" altLang="en-US" sz="2800" dirty="0" smtClean="0">
                <a:latin typeface="仿宋" panose="02010609060101010101" pitchFamily="49" charset="-122"/>
                <a:ea typeface="仿宋" panose="02010609060101010101" pitchFamily="49" charset="-122"/>
              </a:rPr>
              <a:t>标的</a:t>
            </a:r>
            <a:r>
              <a:rPr lang="zh-CN" altLang="en-US" sz="2800" dirty="0">
                <a:latin typeface="仿宋" panose="02010609060101010101" pitchFamily="49" charset="-122"/>
                <a:ea typeface="仿宋" panose="02010609060101010101" pitchFamily="49" charset="-122"/>
              </a:rPr>
              <a:t>内容、范围和要求，履行的计划、地点和方式，技术信息和资料的保密，技术成果的归属和收益的分配办法，验收标准和方法，名词和术语的解释等条款。</a:t>
            </a:r>
            <a:endParaRPr lang="zh-CN" altLang="en-US" sz="2800" dirty="0">
              <a:latin typeface="仿宋" panose="02010609060101010101" pitchFamily="49" charset="-122"/>
              <a:ea typeface="仿宋" panose="02010609060101010101" pitchFamily="49" charset="-122"/>
            </a:endParaRPr>
          </a:p>
          <a:p>
            <a:r>
              <a:rPr lang="zh-CN" altLang="en-US" sz="2800" dirty="0" smtClean="0">
                <a:latin typeface="仿宋" panose="02010609060101010101" pitchFamily="49" charset="-122"/>
                <a:ea typeface="仿宋" panose="02010609060101010101" pitchFamily="49" charset="-122"/>
              </a:rPr>
              <a:t>与</a:t>
            </a:r>
            <a:r>
              <a:rPr lang="zh-CN" altLang="en-US" sz="2800" dirty="0">
                <a:latin typeface="仿宋" panose="02010609060101010101" pitchFamily="49" charset="-122"/>
                <a:ea typeface="仿宋" panose="02010609060101010101" pitchFamily="49" charset="-122"/>
              </a:rPr>
              <a:t>履行合同有关的技术背景资料、可行性论证和技术评价报告、项目任务书和计划书、技术标准、技术规范、原始设计和工艺文件，以及其他技术文档，按照当事人的约定可以作为合同的组成部分。</a:t>
            </a:r>
            <a:endParaRPr lang="zh-CN" altLang="en-US" sz="2800" dirty="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lvl="0"/>
            <a:br>
              <a:rPr lang="en-US" altLang="zh-CN" sz="4800" kern="0" dirty="0" smtClean="0">
                <a:solidFill>
                  <a:srgbClr val="003366"/>
                </a:solidFill>
                <a:latin typeface="Arial" panose="020B0604020202020204"/>
                <a:ea typeface="隶书" panose="02010509060101010101" pitchFamily="49" charset="-122"/>
              </a:rPr>
            </a:br>
            <a:r>
              <a:rPr lang="zh-CN" altLang="en-US" sz="4800" kern="0" dirty="0" smtClean="0">
                <a:solidFill>
                  <a:srgbClr val="003366"/>
                </a:solidFill>
                <a:latin typeface="Arial" panose="020B0604020202020204"/>
                <a:ea typeface="隶书" panose="02010509060101010101" pitchFamily="49" charset="-122"/>
              </a:rPr>
              <a:t>一</a:t>
            </a:r>
            <a:r>
              <a:rPr lang="zh-CN" altLang="en-US" sz="4800" kern="0" dirty="0">
                <a:solidFill>
                  <a:srgbClr val="003366"/>
                </a:solidFill>
                <a:latin typeface="Arial" panose="020B0604020202020204"/>
                <a:ea typeface="隶书" panose="02010509060101010101" pitchFamily="49" charset="-122"/>
              </a:rPr>
              <a:t>、技术合同的种类</a:t>
            </a:r>
            <a:br>
              <a:rPr lang="zh-CN" altLang="en-US" sz="4800" dirty="0">
                <a:solidFill>
                  <a:srgbClr val="2F2F2F"/>
                </a:solidFill>
                <a:latin typeface="Franklin Gothic Medium" panose="020B0603020102020204"/>
                <a:ea typeface="微软雅黑" panose="020B0503020204020204" charset="-122"/>
              </a:rPr>
            </a:br>
            <a:endParaRPr lang="zh-CN" altLang="en-US" dirty="0"/>
          </a:p>
        </p:txBody>
      </p:sp>
      <p:graphicFrame>
        <p:nvGraphicFramePr>
          <p:cNvPr id="4" name="内容占位符 3"/>
          <p:cNvGraphicFramePr>
            <a:graphicFrameLocks noGrp="1"/>
          </p:cNvGraphicFramePr>
          <p:nvPr>
            <p:ph idx="1"/>
          </p:nvPr>
        </p:nvGraphicFramePr>
        <p:xfrm>
          <a:off x="683568" y="1628800"/>
          <a:ext cx="7776864" cy="43891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 typeface="Wingdings" panose="05000000000000000000" pitchFamily="2" charset="2"/>
              <a:buChar char="l"/>
            </a:pPr>
            <a:r>
              <a:rPr lang="en-US" altLang="zh-CN" sz="2800" b="1" dirty="0">
                <a:latin typeface="仿宋" panose="02010609060101010101" pitchFamily="49" charset="-122"/>
                <a:ea typeface="仿宋" panose="02010609060101010101" pitchFamily="49" charset="-122"/>
              </a:rPr>
              <a:t>1.</a:t>
            </a:r>
            <a:r>
              <a:rPr lang="zh-CN" altLang="en-US" sz="2800" b="1" dirty="0">
                <a:latin typeface="仿宋" panose="02010609060101010101" pitchFamily="49" charset="-122"/>
                <a:ea typeface="仿宋" panose="02010609060101010101" pitchFamily="49" charset="-122"/>
              </a:rPr>
              <a:t>技术服务</a:t>
            </a:r>
            <a:r>
              <a:rPr lang="zh-CN" altLang="en-US" sz="2800" b="1" dirty="0" smtClean="0">
                <a:latin typeface="仿宋" panose="02010609060101010101" pitchFamily="49" charset="-122"/>
                <a:ea typeface="仿宋" panose="02010609060101010101" pitchFamily="49" charset="-122"/>
              </a:rPr>
              <a:t>合同</a:t>
            </a:r>
            <a:endParaRPr lang="en-US" altLang="zh-CN" sz="2800" b="1" dirty="0" smtClean="0">
              <a:latin typeface="仿宋" panose="02010609060101010101" pitchFamily="49" charset="-122"/>
              <a:ea typeface="仿宋" panose="02010609060101010101" pitchFamily="49" charset="-122"/>
            </a:endParaRPr>
          </a:p>
          <a:p>
            <a:pPr marL="0" indent="0">
              <a:buNone/>
            </a:pPr>
            <a:endParaRPr lang="zh-CN" altLang="en-US" sz="2800" dirty="0">
              <a:latin typeface="仿宋" panose="02010609060101010101" pitchFamily="49" charset="-122"/>
              <a:ea typeface="仿宋" panose="02010609060101010101" pitchFamily="49" charset="-122"/>
            </a:endParaRPr>
          </a:p>
          <a:p>
            <a:pPr marL="0" indent="0">
              <a:buNone/>
            </a:pPr>
            <a:r>
              <a:rPr lang="zh-CN" altLang="en-US" sz="2800" dirty="0" smtClean="0">
                <a:latin typeface="仿宋" panose="02010609060101010101" pitchFamily="49" charset="-122"/>
                <a:ea typeface="仿宋" panose="02010609060101010101" pitchFamily="49" charset="-122"/>
              </a:rPr>
              <a:t>    指</a:t>
            </a:r>
            <a:r>
              <a:rPr lang="zh-CN" altLang="en-US" sz="2800" dirty="0">
                <a:latin typeface="仿宋" panose="02010609060101010101" pitchFamily="49" charset="-122"/>
                <a:ea typeface="仿宋" panose="02010609060101010101" pitchFamily="49" charset="-122"/>
              </a:rPr>
              <a:t>当事人一方以技术知识为另一方解决特定技术问题所订立的合同。不包括建设工程的勘察、设计、施工、安装合同和加工承揽合同。</a:t>
            </a:r>
            <a:endParaRPr lang="zh-CN" altLang="en-US" sz="2800" dirty="0">
              <a:latin typeface="仿宋" panose="02010609060101010101" pitchFamily="49" charset="-122"/>
              <a:ea typeface="仿宋" panose="02010609060101010101" pitchFamily="49" charset="-122"/>
            </a:endParaRPr>
          </a:p>
          <a:p>
            <a:r>
              <a:rPr lang="zh-CN" altLang="en-US" sz="2800" dirty="0">
                <a:highlight>
                  <a:srgbClr val="FFFF00"/>
                </a:highlight>
                <a:latin typeface="仿宋" panose="02010609060101010101" pitchFamily="49" charset="-122"/>
                <a:ea typeface="仿宋" panose="02010609060101010101" pitchFamily="49" charset="-122"/>
              </a:rPr>
              <a:t>民法典第八百八十三条　【技术服务合同受托人义务】技术服务合同的受托人应当按照约定完成服务项目,解决技术问题,保证工作质量,并传授解决技术问题的知识</a:t>
            </a:r>
            <a:r>
              <a:rPr lang="zh-CN" altLang="en-US" dirty="0"/>
              <a:t>。</a:t>
            </a:r>
            <a:endParaRPr lang="zh-CN" altLang="en-US" dirty="0"/>
          </a:p>
        </p:txBody>
      </p:sp>
      <p:sp>
        <p:nvSpPr>
          <p:cNvPr id="5" name="标题 1"/>
          <p:cNvSpPr>
            <a:spLocks noGrp="1"/>
          </p:cNvSpPr>
          <p:nvPr>
            <p:ph type="title"/>
          </p:nvPr>
        </p:nvSpPr>
        <p:spPr>
          <a:xfrm>
            <a:off x="455530" y="476672"/>
            <a:ext cx="8229600" cy="1143000"/>
          </a:xfrm>
        </p:spPr>
        <p:txBody>
          <a:bodyPr>
            <a:normAutofit/>
          </a:bodyPr>
          <a:lstStyle/>
          <a:p>
            <a:pPr algn="ctr"/>
            <a:r>
              <a:rPr lang="zh-CN" altLang="en-US" dirty="0"/>
              <a:t>技术服务</a:t>
            </a:r>
            <a:r>
              <a:rPr lang="zh-CN" altLang="en-US" dirty="0" smtClean="0"/>
              <a:t>合同的</a:t>
            </a:r>
            <a:r>
              <a:rPr lang="zh-CN" altLang="en-US" dirty="0"/>
              <a:t>界定</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　</a:t>
            </a:r>
            <a:r>
              <a:rPr lang="zh-CN" altLang="en-US">
                <a:highlight>
                  <a:srgbClr val="FFFF00"/>
                </a:highlight>
              </a:rPr>
              <a:t>第八百八十七条　【技术中介合同和技术培训合同法律适用】法律、行政法规对技术中介合同、技术培训合同另有规定的,依照其规定。</a:t>
            </a:r>
            <a:endParaRPr lang="zh-CN" altLang="en-US">
              <a:highlight>
                <a:srgbClr val="FFFF00"/>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5530" y="476672"/>
            <a:ext cx="8229600" cy="1143000"/>
          </a:xfrm>
        </p:spPr>
        <p:txBody>
          <a:bodyPr>
            <a:normAutofit/>
          </a:bodyPr>
          <a:lstStyle/>
          <a:p>
            <a:pPr algn="ctr"/>
            <a:r>
              <a:rPr lang="zh-CN" altLang="en-US" dirty="0"/>
              <a:t>技术服务合同</a:t>
            </a:r>
            <a:r>
              <a:rPr lang="zh-CN" altLang="en-US" dirty="0"/>
              <a:t>范围的界定</a:t>
            </a:r>
            <a:endParaRPr lang="zh-CN" altLang="en-US" dirty="0"/>
          </a:p>
        </p:txBody>
      </p:sp>
      <p:sp>
        <p:nvSpPr>
          <p:cNvPr id="3" name="内容占位符 2"/>
          <p:cNvSpPr>
            <a:spLocks noGrp="1"/>
          </p:cNvSpPr>
          <p:nvPr>
            <p:ph idx="1"/>
          </p:nvPr>
        </p:nvSpPr>
        <p:spPr>
          <a:xfrm>
            <a:off x="455530" y="1844824"/>
            <a:ext cx="8229600" cy="4320480"/>
          </a:xfrm>
        </p:spPr>
        <p:txBody>
          <a:bodyPr>
            <a:normAutofit/>
          </a:bodyPr>
          <a:lstStyle/>
          <a:p>
            <a:pPr marL="342900" lvl="0" indent="-342900" fontAlgn="base">
              <a:lnSpc>
                <a:spcPct val="110000"/>
              </a:lnSpc>
              <a:spcAft>
                <a:spcPct val="0"/>
              </a:spcAft>
              <a:buClr>
                <a:srgbClr val="0C71E0"/>
              </a:buClr>
              <a:buSzTx/>
              <a:buNone/>
            </a:pPr>
            <a:r>
              <a:rPr lang="zh-CN" altLang="en-US" sz="1100" b="1" kern="0" dirty="0" smtClean="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1</a:t>
            </a:r>
            <a:r>
              <a:rPr lang="zh-CN" altLang="en-US" sz="1300" b="1" kern="0" dirty="0">
                <a:latin typeface="Verdana" panose="020B0604030504040204"/>
                <a:ea typeface="宋体" panose="02010600030101010101" pitchFamily="2" charset="-122"/>
              </a:rPr>
              <a:t>）产品设计服务，包括关键零部件、国产化配套件、专用工模量具及工装设计和具有特殊技术要求的非标准设备的设计，以及其他改进产品结构的设计。</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2</a:t>
            </a:r>
            <a:r>
              <a:rPr lang="zh-CN" altLang="en-US" sz="1300" b="1" kern="0" dirty="0">
                <a:latin typeface="Verdana" panose="020B0604030504040204"/>
                <a:ea typeface="宋体" panose="02010600030101010101" pitchFamily="2" charset="-122"/>
              </a:rPr>
              <a:t>）工艺服务，包括有特殊技术要求的工艺编制、新产品试制中的工艺技术指导，以及其他工艺流程的改进设计。</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3</a:t>
            </a:r>
            <a:r>
              <a:rPr lang="zh-CN" altLang="en-US" sz="1300" b="1" kern="0" dirty="0">
                <a:latin typeface="Verdana" panose="020B0604030504040204"/>
                <a:ea typeface="宋体" panose="02010600030101010101" pitchFamily="2" charset="-122"/>
              </a:rPr>
              <a:t>）测试分析服务，包括有特殊技术要求的技术成果测试分析，新产品、新材料、植物新品种性能的测试分析，以及其他非标准化的测试分析。</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4</a:t>
            </a:r>
            <a:r>
              <a:rPr lang="zh-CN" altLang="en-US" sz="1300" b="1" kern="0" dirty="0">
                <a:latin typeface="Verdana" panose="020B0604030504040204"/>
                <a:ea typeface="宋体" panose="02010600030101010101" pitchFamily="2" charset="-122"/>
              </a:rPr>
              <a:t>）计算机技术应用服务，包括计算机硬件、软件、嵌入式系统、计算机网络技术的应用服务，计算机辅助设计系统（</a:t>
            </a:r>
            <a:r>
              <a:rPr lang="en-US" altLang="zh-CN" sz="1300" b="1" kern="0" dirty="0">
                <a:latin typeface="Verdana" panose="020B0604030504040204"/>
                <a:ea typeface="宋体" panose="02010600030101010101" pitchFamily="2" charset="-122"/>
              </a:rPr>
              <a:t>CAD</a:t>
            </a:r>
            <a:r>
              <a:rPr lang="zh-CN" altLang="en-US" sz="1300" b="1" kern="0" dirty="0">
                <a:latin typeface="Verdana" panose="020B0604030504040204"/>
                <a:ea typeface="宋体" panose="02010600030101010101" pitchFamily="2" charset="-122"/>
              </a:rPr>
              <a:t>）和计算机集成制造系统（</a:t>
            </a:r>
            <a:r>
              <a:rPr lang="en-US" altLang="zh-CN" sz="1300" b="1" kern="0" dirty="0">
                <a:latin typeface="Verdana" panose="020B0604030504040204"/>
                <a:ea typeface="宋体" panose="02010600030101010101" pitchFamily="2" charset="-122"/>
              </a:rPr>
              <a:t>CIMS</a:t>
            </a:r>
            <a:r>
              <a:rPr lang="zh-CN" altLang="en-US" sz="1300" b="1" kern="0" dirty="0">
                <a:latin typeface="Verdana" panose="020B0604030504040204"/>
                <a:ea typeface="宋体" panose="02010600030101010101" pitchFamily="2" charset="-122"/>
              </a:rPr>
              <a:t>）的推广、应用和技术指导。</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Verdana" panose="020B0604030504040204"/>
                <a:ea typeface="宋体" panose="02010600030101010101" pitchFamily="2" charset="-122"/>
              </a:rPr>
              <a:t>（</a:t>
            </a:r>
            <a:r>
              <a:rPr lang="en-US" altLang="zh-CN" sz="1300" b="1" kern="0" dirty="0">
                <a:latin typeface="Verdana" panose="020B0604030504040204"/>
                <a:ea typeface="宋体" panose="02010600030101010101" pitchFamily="2" charset="-122"/>
              </a:rPr>
              <a:t>5</a:t>
            </a:r>
            <a:r>
              <a:rPr lang="zh-CN" altLang="en-US" sz="1300" b="1" kern="0" dirty="0">
                <a:latin typeface="Verdana" panose="020B0604030504040204"/>
                <a:ea typeface="宋体" panose="02010600030101010101" pitchFamily="2" charset="-122"/>
              </a:rPr>
              <a:t>）新型或者复杂生产线的调试及技术指导。</a:t>
            </a:r>
            <a:endParaRPr lang="zh-CN" altLang="en-US" sz="1300" b="1" kern="0" dirty="0">
              <a:latin typeface="Verdana" panose="020B0604030504040204"/>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6</a:t>
            </a:r>
            <a:r>
              <a:rPr lang="zh-CN" altLang="en-US" sz="1300" b="1" kern="0" dirty="0">
                <a:latin typeface="宋体" panose="02010600030101010101" pitchFamily="2" charset="-122"/>
                <a:ea typeface="宋体" panose="02010600030101010101" pitchFamily="2" charset="-122"/>
              </a:rPr>
              <a:t>）特定技术项目的信息加工、分析和检索。</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7</a:t>
            </a:r>
            <a:r>
              <a:rPr lang="zh-CN" altLang="en-US" sz="1300" b="1" kern="0" dirty="0">
                <a:latin typeface="宋体" panose="02010600030101010101" pitchFamily="2" charset="-122"/>
                <a:ea typeface="宋体" panose="02010600030101010101" pitchFamily="2" charset="-122"/>
              </a:rPr>
              <a:t>）农业的产前、产中、产后技术服务，包括为技术成果推广，以及为提高农业产量、品质、发展新品种、降低消耗、提高经济效益和社会效益的有关技术服务。</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8</a:t>
            </a:r>
            <a:r>
              <a:rPr lang="zh-CN" altLang="en-US" sz="1300" b="1" kern="0" dirty="0">
                <a:latin typeface="宋体" panose="02010600030101010101" pitchFamily="2" charset="-122"/>
                <a:ea typeface="宋体" panose="02010600030101010101" pitchFamily="2" charset="-122"/>
              </a:rPr>
              <a:t>）为特殊产品技术标准的</a:t>
            </a:r>
            <a:r>
              <a:rPr lang="zh-CN" altLang="en-US" sz="1300" b="1" kern="0" dirty="0" smtClean="0">
                <a:latin typeface="宋体" panose="02010600030101010101" pitchFamily="2" charset="-122"/>
                <a:ea typeface="宋体" panose="02010600030101010101" pitchFamily="2" charset="-122"/>
              </a:rPr>
              <a:t>制定。</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9</a:t>
            </a:r>
            <a:r>
              <a:rPr lang="zh-CN" altLang="en-US" sz="1300" b="1" kern="0" dirty="0">
                <a:latin typeface="宋体" panose="02010600030101010101" pitchFamily="2" charset="-122"/>
                <a:ea typeface="宋体" panose="02010600030101010101" pitchFamily="2" charset="-122"/>
              </a:rPr>
              <a:t>）对动植物细胞植入特定基因、进行基因重组。</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10</a:t>
            </a:r>
            <a:r>
              <a:rPr lang="zh-CN" altLang="en-US" sz="1300" b="1" kern="0" dirty="0">
                <a:latin typeface="宋体" panose="02010600030101010101" pitchFamily="2" charset="-122"/>
                <a:ea typeface="宋体" panose="02010600030101010101" pitchFamily="2" charset="-122"/>
              </a:rPr>
              <a:t>）对重大事故进行定性定量技术分析。</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a:t>
            </a:r>
            <a:r>
              <a:rPr lang="en-US" altLang="zh-CN" sz="1300" b="1" kern="0" dirty="0">
                <a:latin typeface="宋体" panose="02010600030101010101" pitchFamily="2" charset="-122"/>
                <a:ea typeface="宋体" panose="02010600030101010101" pitchFamily="2" charset="-122"/>
              </a:rPr>
              <a:t>11</a:t>
            </a:r>
            <a:r>
              <a:rPr lang="zh-CN" altLang="en-US" sz="1300" b="1" kern="0" dirty="0">
                <a:latin typeface="宋体" panose="02010600030101010101" pitchFamily="2" charset="-122"/>
                <a:ea typeface="宋体" panose="02010600030101010101" pitchFamily="2" charset="-122"/>
              </a:rPr>
              <a:t>）为重大科技成果进行定性定量技术鉴定或者评价。</a:t>
            </a:r>
            <a:endParaRPr lang="zh-CN" altLang="en-US" sz="1300" b="1" kern="0" dirty="0">
              <a:latin typeface="宋体" panose="02010600030101010101" pitchFamily="2" charset="-122"/>
              <a:ea typeface="宋体" panose="02010600030101010101" pitchFamily="2" charset="-122"/>
            </a:endParaRPr>
          </a:p>
          <a:p>
            <a:pPr marL="342900" lvl="0" indent="-342900" fontAlgn="base">
              <a:lnSpc>
                <a:spcPct val="110000"/>
              </a:lnSpc>
              <a:spcAft>
                <a:spcPct val="0"/>
              </a:spcAft>
              <a:buClr>
                <a:srgbClr val="0C71E0"/>
              </a:buClr>
              <a:buSzTx/>
              <a:buNone/>
            </a:pPr>
            <a:r>
              <a:rPr lang="zh-CN" altLang="en-US" sz="1300" b="1" kern="0" dirty="0">
                <a:latin typeface="宋体" panose="02010600030101010101" pitchFamily="2" charset="-122"/>
                <a:ea typeface="宋体" panose="02010600030101010101" pitchFamily="2" charset="-122"/>
              </a:rPr>
              <a:t>注：前款各项属于当事人一般日常经营业务范围的，不应认定为技术服务合同</a:t>
            </a:r>
            <a:r>
              <a:rPr lang="zh-CN" altLang="en-US" sz="1300" b="1" kern="0" dirty="0" smtClean="0">
                <a:latin typeface="宋体" panose="02010600030101010101" pitchFamily="2" charset="-122"/>
                <a:ea typeface="宋体" panose="02010600030101010101" pitchFamily="2" charset="-122"/>
              </a:rPr>
              <a:t>。</a:t>
            </a:r>
            <a:endParaRPr lang="zh-CN" altLang="en-US" sz="1300" b="1" kern="0"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7335,&quot;width&quot;:7785}"/>
</p:tagLst>
</file>

<file path=ppt/tags/tag10.xml><?xml version="1.0" encoding="utf-8"?>
<p:tagLst xmlns:p="http://schemas.openxmlformats.org/presentationml/2006/main">
  <p:tag name="COMMONDATA" val="eyJoZGlkIjoiZTYwYWJjZjliZjk4NTg5ZGMxZWFiZWIwNDQ3ZDFjYTMifQ=="/>
  <p:tag name="KSO_WPP_MARK_KEY" val="c6ac8887-03b9-46c7-ac9d-cb2710c397e6"/>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UNIT_PLACING_PICTURE_USER_VIEWPORT" val="{&quot;height&quot;:3750,&quot;width&quot;:9180}"/>
</p:tagLst>
</file>

<file path=ppt/tags/tag5.xml><?xml version="1.0" encoding="utf-8"?>
<p:tagLst xmlns:p="http://schemas.openxmlformats.org/presentationml/2006/main">
  <p:tag name="KSO_WM_UNIT_PLACING_PICTURE_USER_VIEWPORT" val="{&quot;height&quot;:7036,&quot;width&quot;:956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3056,&quot;width&quot;:14400}"/>
</p:tagLst>
</file>

<file path=ppt/tags/tag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4.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0</TotalTime>
  <Words>4342</Words>
  <Application>WPS 演示</Application>
  <PresentationFormat>全屏显示(4:3)</PresentationFormat>
  <Paragraphs>224</Paragraphs>
  <Slides>41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41</vt:i4>
      </vt:variant>
    </vt:vector>
  </HeadingPairs>
  <TitlesOfParts>
    <vt:vector size="55" baseType="lpstr">
      <vt:lpstr>Arial</vt:lpstr>
      <vt:lpstr>宋体</vt:lpstr>
      <vt:lpstr>Wingdings</vt:lpstr>
      <vt:lpstr>Wingdings 2</vt:lpstr>
      <vt:lpstr>仿宋</vt:lpstr>
      <vt:lpstr>Arial</vt:lpstr>
      <vt:lpstr>隶书</vt:lpstr>
      <vt:lpstr>Franklin Gothic Medium</vt:lpstr>
      <vt:lpstr>微软雅黑</vt:lpstr>
      <vt:lpstr>Verdana</vt:lpstr>
      <vt:lpstr>Constantia</vt:lpstr>
      <vt:lpstr>Arial Unicode MS</vt:lpstr>
      <vt:lpstr>Calibri</vt:lpstr>
      <vt:lpstr>流畅</vt:lpstr>
      <vt:lpstr>PowerPoint 演示文稿</vt:lpstr>
      <vt:lpstr>目录</vt:lpstr>
      <vt:lpstr>大背景</vt:lpstr>
      <vt:lpstr>《中华人民共和国民法典》</vt:lpstr>
      <vt:lpstr>PowerPoint 演示文稿</vt:lpstr>
      <vt:lpstr> 一、技术合同的种类 </vt:lpstr>
      <vt:lpstr>技术服务合同的界定</vt:lpstr>
      <vt:lpstr>PowerPoint 演示文稿</vt:lpstr>
      <vt:lpstr>技术服务合同范围的界定</vt:lpstr>
      <vt:lpstr>PowerPoint 演示文稿</vt:lpstr>
      <vt:lpstr>技术开发合同范围的界定</vt:lpstr>
      <vt:lpstr>不属于技术开发范围的合同</vt:lpstr>
      <vt:lpstr>PowerPoint 演示文稿</vt:lpstr>
      <vt:lpstr>不属于技术咨询范围的合同</vt:lpstr>
      <vt:lpstr>PowerPoint 演示文稿</vt:lpstr>
      <vt:lpstr>PowerPoint 演示文稿</vt:lpstr>
      <vt:lpstr>PowerPoint 演示文稿</vt:lpstr>
      <vt:lpstr>PowerPoint 演示文稿</vt:lpstr>
      <vt:lpstr>二、横向科研项目办理流程</vt:lpstr>
      <vt:lpstr>PowerPoint 演示文稿</vt:lpstr>
      <vt:lpstr>PowerPoint 演示文稿</vt:lpstr>
      <vt:lpstr>PowerPoint 演示文稿</vt:lpstr>
      <vt:lpstr>合同首尾页-请款到研发团队公司</vt:lpstr>
      <vt:lpstr>合同首尾页-请款到研发负责人名下</vt:lpstr>
      <vt:lpstr>合同正文      </vt:lpstr>
      <vt:lpstr>申请用印</vt:lpstr>
      <vt:lpstr>开具发票</vt:lpstr>
      <vt:lpstr>横向科研项目经费入账单</vt:lpstr>
      <vt:lpstr>合同登记</vt:lpstr>
      <vt:lpstr>合同请款与销账 </vt:lpstr>
      <vt:lpstr>结项与后补（校内）</vt:lpstr>
      <vt:lpstr>销账重点注意事项</vt:lpstr>
      <vt:lpstr>PowerPoint 演示文稿</vt:lpstr>
      <vt:lpstr>PowerPoint 演示文稿</vt:lpstr>
      <vt:lpstr>  </vt:lpstr>
      <vt:lpstr>    后补（省、市、县区科技部门） </vt:lpstr>
      <vt:lpstr>PowerPoint 演示文稿</vt:lpstr>
      <vt:lpstr>PowerPoint 演示文稿</vt:lpstr>
      <vt:lpstr>学校横向科研项目产学研后补</vt:lpstr>
      <vt:lpstr>招投标项目审核</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悟空大师兄</cp:lastModifiedBy>
  <cp:revision>52</cp:revision>
  <dcterms:created xsi:type="dcterms:W3CDTF">2021-09-14T06:45:00Z</dcterms:created>
  <dcterms:modified xsi:type="dcterms:W3CDTF">2023-09-27T06:48:24Z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B4E32D1F5DC1480984C244000369ABB1</vt:lpwstr>
  </property>
  <property fmtid="{D5CDD505-2E9C-101B-9397-08002B2CF9AE}" pid="3" name="KSOProductBuildVer">
    <vt:lpwstr>2052-12.1.0.15374</vt:lpwstr>
  </property>
</Properties>
</file>